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9" r:id="rId3"/>
    <p:sldId id="257" r:id="rId4"/>
    <p:sldId id="258" r:id="rId5"/>
    <p:sldId id="260" r:id="rId6"/>
    <p:sldId id="261" r:id="rId7"/>
    <p:sldId id="262" r:id="rId8"/>
    <p:sldId id="263" r:id="rId9"/>
    <p:sldId id="264" r:id="rId10"/>
    <p:sldId id="265" r:id="rId11"/>
    <p:sldId id="266" r:id="rId12"/>
    <p:sldId id="267" r:id="rId13"/>
    <p:sldId id="268" r:id="rId14"/>
    <p:sldId id="283" r:id="rId15"/>
    <p:sldId id="284" r:id="rId16"/>
    <p:sldId id="286" r:id="rId17"/>
    <p:sldId id="288" r:id="rId18"/>
    <p:sldId id="287" r:id="rId19"/>
  </p:sldIdLst>
  <p:sldSz cx="14630400" cy="8229600"/>
  <p:notesSz cx="8229600" cy="14630400"/>
  <p:embeddedFontLst>
    <p:embeddedFont>
      <p:font typeface="Consolas" panose="020B0609020204030204" pitchFamily="49" charset="0"/>
      <p:regular r:id="rId21"/>
      <p:bold r:id="rId22"/>
      <p:italic r:id="rId23"/>
      <p:boldItalic r:id="rId24"/>
    </p:embeddedFont>
    <p:embeddedFont>
      <p:font typeface="Gelasio" panose="020B0604020202020204" charset="0"/>
      <p:regular r:id="rId25"/>
    </p:embeddedFont>
    <p:embeddedFont>
      <p:font typeface="Lato" panose="020F0502020204030203"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69B27E-19E1-4474-8BFC-D4F243907735}" v="23" dt="2024-11-11T17:52:19.8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62" autoAdjust="0"/>
    <p:restoredTop sz="94610"/>
  </p:normalViewPr>
  <p:slideViewPr>
    <p:cSldViewPr snapToGrid="0" snapToObjects="1">
      <p:cViewPr varScale="1">
        <p:scale>
          <a:sx n="69" d="100"/>
          <a:sy n="69" d="100"/>
        </p:scale>
        <p:origin x="79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m sagar Tk" userId="73bcc1b28f0bbcde" providerId="LiveId" clId="{6769B27E-19E1-4474-8BFC-D4F243907735}"/>
    <pc:docChg chg="custSel addSld modSld sldOrd">
      <pc:chgData name="Prem sagar Tk" userId="73bcc1b28f0bbcde" providerId="LiveId" clId="{6769B27E-19E1-4474-8BFC-D4F243907735}" dt="2024-11-11T17:53:13.815" v="126" actId="14100"/>
      <pc:docMkLst>
        <pc:docMk/>
      </pc:docMkLst>
      <pc:sldChg chg="ord">
        <pc:chgData name="Prem sagar Tk" userId="73bcc1b28f0bbcde" providerId="LiveId" clId="{6769B27E-19E1-4474-8BFC-D4F243907735}" dt="2024-11-11T17:36:05.545" v="5"/>
        <pc:sldMkLst>
          <pc:docMk/>
          <pc:sldMk cId="0" sldId="259"/>
        </pc:sldMkLst>
      </pc:sldChg>
      <pc:sldChg chg="modSp mod">
        <pc:chgData name="Prem sagar Tk" userId="73bcc1b28f0bbcde" providerId="LiveId" clId="{6769B27E-19E1-4474-8BFC-D4F243907735}" dt="2024-11-11T17:02:05.221" v="1" actId="14100"/>
        <pc:sldMkLst>
          <pc:docMk/>
          <pc:sldMk cId="0" sldId="260"/>
        </pc:sldMkLst>
        <pc:picChg chg="mod">
          <ac:chgData name="Prem sagar Tk" userId="73bcc1b28f0bbcde" providerId="LiveId" clId="{6769B27E-19E1-4474-8BFC-D4F243907735}" dt="2024-11-11T17:02:01.229" v="0" actId="14100"/>
          <ac:picMkLst>
            <pc:docMk/>
            <pc:sldMk cId="0" sldId="260"/>
            <ac:picMk id="5" creationId="{00000000-0000-0000-0000-000000000000}"/>
          </ac:picMkLst>
        </pc:picChg>
        <pc:picChg chg="mod">
          <ac:chgData name="Prem sagar Tk" userId="73bcc1b28f0bbcde" providerId="LiveId" clId="{6769B27E-19E1-4474-8BFC-D4F243907735}" dt="2024-11-11T17:02:05.221" v="1" actId="14100"/>
          <ac:picMkLst>
            <pc:docMk/>
            <pc:sldMk cId="0" sldId="260"/>
            <ac:picMk id="6" creationId="{00000000-0000-0000-0000-000000000000}"/>
          </ac:picMkLst>
        </pc:picChg>
      </pc:sldChg>
      <pc:sldChg chg="modSp mod">
        <pc:chgData name="Prem sagar Tk" userId="73bcc1b28f0bbcde" providerId="LiveId" clId="{6769B27E-19E1-4474-8BFC-D4F243907735}" dt="2024-11-11T17:02:12.661" v="3" actId="14100"/>
        <pc:sldMkLst>
          <pc:docMk/>
          <pc:sldMk cId="0" sldId="261"/>
        </pc:sldMkLst>
        <pc:picChg chg="mod">
          <ac:chgData name="Prem sagar Tk" userId="73bcc1b28f0bbcde" providerId="LiveId" clId="{6769B27E-19E1-4474-8BFC-D4F243907735}" dt="2024-11-11T17:02:09.507" v="2" actId="14100"/>
          <ac:picMkLst>
            <pc:docMk/>
            <pc:sldMk cId="0" sldId="261"/>
            <ac:picMk id="3" creationId="{00000000-0000-0000-0000-000000000000}"/>
          </ac:picMkLst>
        </pc:picChg>
        <pc:picChg chg="mod">
          <ac:chgData name="Prem sagar Tk" userId="73bcc1b28f0bbcde" providerId="LiveId" clId="{6769B27E-19E1-4474-8BFC-D4F243907735}" dt="2024-11-11T17:02:12.661" v="3" actId="14100"/>
          <ac:picMkLst>
            <pc:docMk/>
            <pc:sldMk cId="0" sldId="261"/>
            <ac:picMk id="4" creationId="{00000000-0000-0000-0000-000000000000}"/>
          </ac:picMkLst>
        </pc:picChg>
      </pc:sldChg>
      <pc:sldChg chg="addSp delSp modSp add mod ord">
        <pc:chgData name="Prem sagar Tk" userId="73bcc1b28f0bbcde" providerId="LiveId" clId="{6769B27E-19E1-4474-8BFC-D4F243907735}" dt="2024-11-11T17:38:33.560" v="19"/>
        <pc:sldMkLst>
          <pc:docMk/>
          <pc:sldMk cId="3407178639" sldId="266"/>
        </pc:sldMkLst>
        <pc:spChg chg="mod">
          <ac:chgData name="Prem sagar Tk" userId="73bcc1b28f0bbcde" providerId="LiveId" clId="{6769B27E-19E1-4474-8BFC-D4F243907735}" dt="2024-11-11T17:36:35.154" v="9" actId="1076"/>
          <ac:spMkLst>
            <pc:docMk/>
            <pc:sldMk cId="3407178639" sldId="266"/>
            <ac:spMk id="4" creationId="{481840CE-73B8-28BE-ABB8-78694C9AE2C7}"/>
          </ac:spMkLst>
        </pc:spChg>
        <pc:spChg chg="mod">
          <ac:chgData name="Prem sagar Tk" userId="73bcc1b28f0bbcde" providerId="LiveId" clId="{6769B27E-19E1-4474-8BFC-D4F243907735}" dt="2024-11-11T17:37:20.899" v="10"/>
          <ac:spMkLst>
            <pc:docMk/>
            <pc:sldMk cId="3407178639" sldId="266"/>
            <ac:spMk id="5" creationId="{34335FFA-9703-656D-E696-20984EFFC26B}"/>
          </ac:spMkLst>
        </pc:spChg>
        <pc:picChg chg="del">
          <ac:chgData name="Prem sagar Tk" userId="73bcc1b28f0bbcde" providerId="LiveId" clId="{6769B27E-19E1-4474-8BFC-D4F243907735}" dt="2024-11-11T17:37:23.795" v="11" actId="478"/>
          <ac:picMkLst>
            <pc:docMk/>
            <pc:sldMk cId="3407178639" sldId="266"/>
            <ac:picMk id="3" creationId="{83919C44-43EC-0288-BAB7-C7262068BA23}"/>
          </ac:picMkLst>
        </pc:picChg>
        <pc:picChg chg="add mod modCrop">
          <ac:chgData name="Prem sagar Tk" userId="73bcc1b28f0bbcde" providerId="LiveId" clId="{6769B27E-19E1-4474-8BFC-D4F243907735}" dt="2024-11-11T17:38:25.993" v="18" actId="1076"/>
          <ac:picMkLst>
            <pc:docMk/>
            <pc:sldMk cId="3407178639" sldId="266"/>
            <ac:picMk id="6" creationId="{42704958-936D-BE0E-CD9A-C04CE9F1DDB8}"/>
          </ac:picMkLst>
        </pc:picChg>
        <pc:picChg chg="add mod">
          <ac:chgData name="Prem sagar Tk" userId="73bcc1b28f0bbcde" providerId="LiveId" clId="{6769B27E-19E1-4474-8BFC-D4F243907735}" dt="2024-11-11T17:38:33.560" v="19"/>
          <ac:picMkLst>
            <pc:docMk/>
            <pc:sldMk cId="3407178639" sldId="266"/>
            <ac:picMk id="7" creationId="{FC71DCA4-1047-9C47-B1C7-FF24EEA24E42}"/>
          </ac:picMkLst>
        </pc:picChg>
      </pc:sldChg>
      <pc:sldChg chg="addSp delSp modSp add mod">
        <pc:chgData name="Prem sagar Tk" userId="73bcc1b28f0bbcde" providerId="LiveId" clId="{6769B27E-19E1-4474-8BFC-D4F243907735}" dt="2024-11-11T17:42:43.061" v="57" actId="255"/>
        <pc:sldMkLst>
          <pc:docMk/>
          <pc:sldMk cId="1638549493" sldId="267"/>
        </pc:sldMkLst>
        <pc:spChg chg="mod">
          <ac:chgData name="Prem sagar Tk" userId="73bcc1b28f0bbcde" providerId="LiveId" clId="{6769B27E-19E1-4474-8BFC-D4F243907735}" dt="2024-11-11T17:39:00.908" v="25" actId="1076"/>
          <ac:spMkLst>
            <pc:docMk/>
            <pc:sldMk cId="1638549493" sldId="267"/>
            <ac:spMk id="2" creationId="{7A244C84-BE2D-68FC-C5DB-E0806107154A}"/>
          </ac:spMkLst>
        </pc:spChg>
        <pc:spChg chg="mod">
          <ac:chgData name="Prem sagar Tk" userId="73bcc1b28f0bbcde" providerId="LiveId" clId="{6769B27E-19E1-4474-8BFC-D4F243907735}" dt="2024-11-11T17:40:25.648" v="31" actId="113"/>
          <ac:spMkLst>
            <pc:docMk/>
            <pc:sldMk cId="1638549493" sldId="267"/>
            <ac:spMk id="3" creationId="{B6B943F4-DBC9-72BB-DF1A-189A00762656}"/>
          </ac:spMkLst>
        </pc:spChg>
        <pc:spChg chg="mod">
          <ac:chgData name="Prem sagar Tk" userId="73bcc1b28f0bbcde" providerId="LiveId" clId="{6769B27E-19E1-4474-8BFC-D4F243907735}" dt="2024-11-11T17:40:21.060" v="30" actId="255"/>
          <ac:spMkLst>
            <pc:docMk/>
            <pc:sldMk cId="1638549493" sldId="267"/>
            <ac:spMk id="4" creationId="{1294D9A5-BFD7-375D-A912-50E4B1C2BE08}"/>
          </ac:spMkLst>
        </pc:spChg>
        <pc:spChg chg="mod">
          <ac:chgData name="Prem sagar Tk" userId="73bcc1b28f0bbcde" providerId="LiveId" clId="{6769B27E-19E1-4474-8BFC-D4F243907735}" dt="2024-11-11T17:41:55.920" v="53" actId="1076"/>
          <ac:spMkLst>
            <pc:docMk/>
            <pc:sldMk cId="1638549493" sldId="267"/>
            <ac:spMk id="5" creationId="{C271F6A1-7C89-1023-F317-142589B0853B}"/>
          </ac:spMkLst>
        </pc:spChg>
        <pc:spChg chg="mod">
          <ac:chgData name="Prem sagar Tk" userId="73bcc1b28f0bbcde" providerId="LiveId" clId="{6769B27E-19E1-4474-8BFC-D4F243907735}" dt="2024-11-11T17:42:07.582" v="54" actId="255"/>
          <ac:spMkLst>
            <pc:docMk/>
            <pc:sldMk cId="1638549493" sldId="267"/>
            <ac:spMk id="6" creationId="{62169454-BD95-3F06-689A-A8B5464AE262}"/>
          </ac:spMkLst>
        </pc:spChg>
        <pc:spChg chg="mod">
          <ac:chgData name="Prem sagar Tk" userId="73bcc1b28f0bbcde" providerId="LiveId" clId="{6769B27E-19E1-4474-8BFC-D4F243907735}" dt="2024-11-11T17:42:23.448" v="55"/>
          <ac:spMkLst>
            <pc:docMk/>
            <pc:sldMk cId="1638549493" sldId="267"/>
            <ac:spMk id="7" creationId="{C298170C-E4D3-17E7-AF66-3463C029062C}"/>
          </ac:spMkLst>
        </pc:spChg>
        <pc:spChg chg="mod">
          <ac:chgData name="Prem sagar Tk" userId="73bcc1b28f0bbcde" providerId="LiveId" clId="{6769B27E-19E1-4474-8BFC-D4F243907735}" dt="2024-11-11T17:42:43.061" v="57" actId="255"/>
          <ac:spMkLst>
            <pc:docMk/>
            <pc:sldMk cId="1638549493" sldId="267"/>
            <ac:spMk id="8" creationId="{06EA812A-3119-58EB-4120-D8F6CD6940BC}"/>
          </ac:spMkLst>
        </pc:spChg>
        <pc:spChg chg="add del mod">
          <ac:chgData name="Prem sagar Tk" userId="73bcc1b28f0bbcde" providerId="LiveId" clId="{6769B27E-19E1-4474-8BFC-D4F243907735}" dt="2024-11-11T17:40:33.776" v="32" actId="478"/>
          <ac:spMkLst>
            <pc:docMk/>
            <pc:sldMk cId="1638549493" sldId="267"/>
            <ac:spMk id="9" creationId="{321AB59E-F8B9-538C-F66E-CD289E5D480E}"/>
          </ac:spMkLst>
        </pc:spChg>
      </pc:sldChg>
      <pc:sldChg chg="addSp delSp modSp add mod">
        <pc:chgData name="Prem sagar Tk" userId="73bcc1b28f0bbcde" providerId="LiveId" clId="{6769B27E-19E1-4474-8BFC-D4F243907735}" dt="2024-11-11T17:49:27.937" v="92"/>
        <pc:sldMkLst>
          <pc:docMk/>
          <pc:sldMk cId="3860816073" sldId="268"/>
        </pc:sldMkLst>
        <pc:spChg chg="mod">
          <ac:chgData name="Prem sagar Tk" userId="73bcc1b28f0bbcde" providerId="LiveId" clId="{6769B27E-19E1-4474-8BFC-D4F243907735}" dt="2024-11-11T17:43:30.525" v="60"/>
          <ac:spMkLst>
            <pc:docMk/>
            <pc:sldMk cId="3860816073" sldId="268"/>
            <ac:spMk id="3" creationId="{150831E9-D35A-BFCE-E0C9-3646B2AEC225}"/>
          </ac:spMkLst>
        </pc:spChg>
        <pc:spChg chg="mod">
          <ac:chgData name="Prem sagar Tk" userId="73bcc1b28f0bbcde" providerId="LiveId" clId="{6769B27E-19E1-4474-8BFC-D4F243907735}" dt="2024-11-11T17:46:52.785" v="78"/>
          <ac:spMkLst>
            <pc:docMk/>
            <pc:sldMk cId="3860816073" sldId="268"/>
            <ac:spMk id="6" creationId="{D238BB31-BD2E-6F85-52B3-3AF179CC2D91}"/>
          </ac:spMkLst>
        </pc:spChg>
        <pc:spChg chg="mod">
          <ac:chgData name="Prem sagar Tk" userId="73bcc1b28f0bbcde" providerId="LiveId" clId="{6769B27E-19E1-4474-8BFC-D4F243907735}" dt="2024-11-11T17:48:10.738" v="86" actId="1076"/>
          <ac:spMkLst>
            <pc:docMk/>
            <pc:sldMk cId="3860816073" sldId="268"/>
            <ac:spMk id="7" creationId="{D3B03CA2-4C86-39B3-8513-F6B40C25B88A}"/>
          </ac:spMkLst>
        </pc:spChg>
        <pc:spChg chg="mod">
          <ac:chgData name="Prem sagar Tk" userId="73bcc1b28f0bbcde" providerId="LiveId" clId="{6769B27E-19E1-4474-8BFC-D4F243907735}" dt="2024-11-11T17:47:05.517" v="79"/>
          <ac:spMkLst>
            <pc:docMk/>
            <pc:sldMk cId="3860816073" sldId="268"/>
            <ac:spMk id="10" creationId="{A6D6AA84-1CF9-6C85-5E72-5CF3CD8B678A}"/>
          </ac:spMkLst>
        </pc:spChg>
        <pc:spChg chg="mod">
          <ac:chgData name="Prem sagar Tk" userId="73bcc1b28f0bbcde" providerId="LiveId" clId="{6769B27E-19E1-4474-8BFC-D4F243907735}" dt="2024-11-11T17:48:15.230" v="87" actId="1076"/>
          <ac:spMkLst>
            <pc:docMk/>
            <pc:sldMk cId="3860816073" sldId="268"/>
            <ac:spMk id="11" creationId="{F3CA40F4-0C28-A5F2-7FC4-E0354BDAD168}"/>
          </ac:spMkLst>
        </pc:spChg>
        <pc:spChg chg="mod">
          <ac:chgData name="Prem sagar Tk" userId="73bcc1b28f0bbcde" providerId="LiveId" clId="{6769B27E-19E1-4474-8BFC-D4F243907735}" dt="2024-11-11T17:47:38.338" v="82"/>
          <ac:spMkLst>
            <pc:docMk/>
            <pc:sldMk cId="3860816073" sldId="268"/>
            <ac:spMk id="14" creationId="{AF7CA890-0AE4-F3F3-FA65-604CD544B054}"/>
          </ac:spMkLst>
        </pc:spChg>
        <pc:spChg chg="mod">
          <ac:chgData name="Prem sagar Tk" userId="73bcc1b28f0bbcde" providerId="LiveId" clId="{6769B27E-19E1-4474-8BFC-D4F243907735}" dt="2024-11-11T17:48:08.416" v="85" actId="1076"/>
          <ac:spMkLst>
            <pc:docMk/>
            <pc:sldMk cId="3860816073" sldId="268"/>
            <ac:spMk id="15" creationId="{CA6B50A0-B2EB-BAA3-4964-ED5E7F5CF500}"/>
          </ac:spMkLst>
        </pc:spChg>
        <pc:spChg chg="mod">
          <ac:chgData name="Prem sagar Tk" userId="73bcc1b28f0bbcde" providerId="LiveId" clId="{6769B27E-19E1-4474-8BFC-D4F243907735}" dt="2024-11-11T17:48:27.656" v="88"/>
          <ac:spMkLst>
            <pc:docMk/>
            <pc:sldMk cId="3860816073" sldId="268"/>
            <ac:spMk id="18" creationId="{F9CB6FE1-591B-4944-F340-FD16950C259A}"/>
          </ac:spMkLst>
        </pc:spChg>
        <pc:spChg chg="mod">
          <ac:chgData name="Prem sagar Tk" userId="73bcc1b28f0bbcde" providerId="LiveId" clId="{6769B27E-19E1-4474-8BFC-D4F243907735}" dt="2024-11-11T17:48:55.160" v="91" actId="1076"/>
          <ac:spMkLst>
            <pc:docMk/>
            <pc:sldMk cId="3860816073" sldId="268"/>
            <ac:spMk id="19" creationId="{D52151F0-9DE8-AD38-633D-AEB426C50A49}"/>
          </ac:spMkLst>
        </pc:spChg>
        <pc:spChg chg="add mod">
          <ac:chgData name="Prem sagar Tk" userId="73bcc1b28f0bbcde" providerId="LiveId" clId="{6769B27E-19E1-4474-8BFC-D4F243907735}" dt="2024-11-11T17:49:27.937" v="92"/>
          <ac:spMkLst>
            <pc:docMk/>
            <pc:sldMk cId="3860816073" sldId="268"/>
            <ac:spMk id="23" creationId="{3DC661A9-375C-6685-A4DD-FFE812AA9D43}"/>
          </ac:spMkLst>
        </pc:spChg>
        <pc:spChg chg="add mod">
          <ac:chgData name="Prem sagar Tk" userId="73bcc1b28f0bbcde" providerId="LiveId" clId="{6769B27E-19E1-4474-8BFC-D4F243907735}" dt="2024-11-11T17:49:27.937" v="92"/>
          <ac:spMkLst>
            <pc:docMk/>
            <pc:sldMk cId="3860816073" sldId="268"/>
            <ac:spMk id="24" creationId="{77D6ADED-0675-961B-C53D-65C78DA58E16}"/>
          </ac:spMkLst>
        </pc:spChg>
        <pc:picChg chg="del">
          <ac:chgData name="Prem sagar Tk" userId="73bcc1b28f0bbcde" providerId="LiveId" clId="{6769B27E-19E1-4474-8BFC-D4F243907735}" dt="2024-11-11T17:43:53.058" v="61" actId="478"/>
          <ac:picMkLst>
            <pc:docMk/>
            <pc:sldMk cId="3860816073" sldId="268"/>
            <ac:picMk id="2" creationId="{CFB57836-011F-DE92-3EBB-6EAAE69517C4}"/>
          </ac:picMkLst>
        </pc:picChg>
        <pc:picChg chg="add mod modCrop">
          <ac:chgData name="Prem sagar Tk" userId="73bcc1b28f0bbcde" providerId="LiveId" clId="{6769B27E-19E1-4474-8BFC-D4F243907735}" dt="2024-11-11T17:45:28.889" v="72" actId="14100"/>
          <ac:picMkLst>
            <pc:docMk/>
            <pc:sldMk cId="3860816073" sldId="268"/>
            <ac:picMk id="21" creationId="{008D7752-86E6-FBA2-0B79-6CCC4DF729D6}"/>
          </ac:picMkLst>
        </pc:picChg>
        <pc:picChg chg="add mod">
          <ac:chgData name="Prem sagar Tk" userId="73bcc1b28f0bbcde" providerId="LiveId" clId="{6769B27E-19E1-4474-8BFC-D4F243907735}" dt="2024-11-11T17:49:27.937" v="92"/>
          <ac:picMkLst>
            <pc:docMk/>
            <pc:sldMk cId="3860816073" sldId="268"/>
            <ac:picMk id="22" creationId="{FC03450D-0A46-E3F5-B5E5-66A1CF35BEE5}"/>
          </ac:picMkLst>
        </pc:picChg>
      </pc:sldChg>
      <pc:sldChg chg="delSp modSp add mod">
        <pc:chgData name="Prem sagar Tk" userId="73bcc1b28f0bbcde" providerId="LiveId" clId="{6769B27E-19E1-4474-8BFC-D4F243907735}" dt="2024-11-11T17:52:21.416" v="125" actId="207"/>
        <pc:sldMkLst>
          <pc:docMk/>
          <pc:sldMk cId="1617011610" sldId="283"/>
        </pc:sldMkLst>
        <pc:spChg chg="mod">
          <ac:chgData name="Prem sagar Tk" userId="73bcc1b28f0bbcde" providerId="LiveId" clId="{6769B27E-19E1-4474-8BFC-D4F243907735}" dt="2024-11-11T17:52:21.416" v="125" actId="207"/>
          <ac:spMkLst>
            <pc:docMk/>
            <pc:sldMk cId="1617011610" sldId="283"/>
            <ac:spMk id="18" creationId="{DD379121-4520-042E-C0D5-6DC041926DAE}"/>
          </ac:spMkLst>
        </pc:spChg>
        <pc:spChg chg="del mod">
          <ac:chgData name="Prem sagar Tk" userId="73bcc1b28f0bbcde" providerId="LiveId" clId="{6769B27E-19E1-4474-8BFC-D4F243907735}" dt="2024-11-11T17:49:42.205" v="95" actId="478"/>
          <ac:spMkLst>
            <pc:docMk/>
            <pc:sldMk cId="1617011610" sldId="283"/>
            <ac:spMk id="20" creationId="{9562D124-2E57-7DCD-B06C-27F193EBD329}"/>
          </ac:spMkLst>
        </pc:spChg>
        <pc:picChg chg="mod modCrop">
          <ac:chgData name="Prem sagar Tk" userId="73bcc1b28f0bbcde" providerId="LiveId" clId="{6769B27E-19E1-4474-8BFC-D4F243907735}" dt="2024-11-11T17:51:35.006" v="111" actId="1076"/>
          <ac:picMkLst>
            <pc:docMk/>
            <pc:sldMk cId="1617011610" sldId="283"/>
            <ac:picMk id="16" creationId="{01B56BA1-85D2-A6E8-E844-03AD1DFAAEC9}"/>
          </ac:picMkLst>
        </pc:picChg>
      </pc:sldChg>
      <pc:sldChg chg="addSp delSp modSp add mod">
        <pc:chgData name="Prem sagar Tk" userId="73bcc1b28f0bbcde" providerId="LiveId" clId="{6769B27E-19E1-4474-8BFC-D4F243907735}" dt="2024-11-11T17:52:14.931" v="123" actId="207"/>
        <pc:sldMkLst>
          <pc:docMk/>
          <pc:sldMk cId="702911963" sldId="284"/>
        </pc:sldMkLst>
        <pc:spChg chg="mod">
          <ac:chgData name="Prem sagar Tk" userId="73bcc1b28f0bbcde" providerId="LiveId" clId="{6769B27E-19E1-4474-8BFC-D4F243907735}" dt="2024-11-11T17:52:14.931" v="123" actId="207"/>
          <ac:spMkLst>
            <pc:docMk/>
            <pc:sldMk cId="702911963" sldId="284"/>
            <ac:spMk id="12" creationId="{2E9E3BCF-ECC5-330B-30D9-95FDC1267EC3}"/>
          </ac:spMkLst>
        </pc:spChg>
        <pc:picChg chg="add mod">
          <ac:chgData name="Prem sagar Tk" userId="73bcc1b28f0bbcde" providerId="LiveId" clId="{6769B27E-19E1-4474-8BFC-D4F243907735}" dt="2024-11-11T17:50:09.175" v="98"/>
          <ac:picMkLst>
            <pc:docMk/>
            <pc:sldMk cId="702911963" sldId="284"/>
            <ac:picMk id="2" creationId="{649FA539-A020-E54E-BCA5-722F1C314FEA}"/>
          </ac:picMkLst>
        </pc:picChg>
        <pc:picChg chg="add del mod">
          <ac:chgData name="Prem sagar Tk" userId="73bcc1b28f0bbcde" providerId="LiveId" clId="{6769B27E-19E1-4474-8BFC-D4F243907735}" dt="2024-11-11T17:50:30.709" v="100" actId="478"/>
          <ac:picMkLst>
            <pc:docMk/>
            <pc:sldMk cId="702911963" sldId="284"/>
            <ac:picMk id="4" creationId="{C2B9BE1A-3DEA-18AD-0EA6-8B76C0250A0C}"/>
          </ac:picMkLst>
        </pc:picChg>
        <pc:picChg chg="add mod modCrop">
          <ac:chgData name="Prem sagar Tk" userId="73bcc1b28f0bbcde" providerId="LiveId" clId="{6769B27E-19E1-4474-8BFC-D4F243907735}" dt="2024-11-11T17:50:51.616" v="107" actId="1076"/>
          <ac:picMkLst>
            <pc:docMk/>
            <pc:sldMk cId="702911963" sldId="284"/>
            <ac:picMk id="6" creationId="{0FD337DE-6407-0EE2-AB87-C0A729F73AB8}"/>
          </ac:picMkLst>
        </pc:picChg>
      </pc:sldChg>
      <pc:sldChg chg="modSp add mod">
        <pc:chgData name="Prem sagar Tk" userId="73bcc1b28f0bbcde" providerId="LiveId" clId="{6769B27E-19E1-4474-8BFC-D4F243907735}" dt="2024-11-11T17:52:09.054" v="121" actId="207"/>
        <pc:sldMkLst>
          <pc:docMk/>
          <pc:sldMk cId="3729002808" sldId="286"/>
        </pc:sldMkLst>
        <pc:spChg chg="mod">
          <ac:chgData name="Prem sagar Tk" userId="73bcc1b28f0bbcde" providerId="LiveId" clId="{6769B27E-19E1-4474-8BFC-D4F243907735}" dt="2024-11-11T17:52:09.054" v="121" actId="207"/>
          <ac:spMkLst>
            <pc:docMk/>
            <pc:sldMk cId="3729002808" sldId="286"/>
            <ac:spMk id="9" creationId="{1151D742-B8C8-FFE1-1019-6DF478274857}"/>
          </ac:spMkLst>
        </pc:spChg>
        <pc:picChg chg="mod">
          <ac:chgData name="Prem sagar Tk" userId="73bcc1b28f0bbcde" providerId="LiveId" clId="{6769B27E-19E1-4474-8BFC-D4F243907735}" dt="2024-11-11T17:52:03.165" v="118" actId="1076"/>
          <ac:picMkLst>
            <pc:docMk/>
            <pc:sldMk cId="3729002808" sldId="286"/>
            <ac:picMk id="7" creationId="{2C22CA99-EE85-5FEC-1892-1041BD3EA63F}"/>
          </ac:picMkLst>
        </pc:picChg>
      </pc:sldChg>
      <pc:sldChg chg="modSp add mod">
        <pc:chgData name="Prem sagar Tk" userId="73bcc1b28f0bbcde" providerId="LiveId" clId="{6769B27E-19E1-4474-8BFC-D4F243907735}" dt="2024-11-11T17:53:13.815" v="126" actId="14100"/>
        <pc:sldMkLst>
          <pc:docMk/>
          <pc:sldMk cId="2225175049" sldId="287"/>
        </pc:sldMkLst>
        <pc:spChg chg="mod">
          <ac:chgData name="Prem sagar Tk" userId="73bcc1b28f0bbcde" providerId="LiveId" clId="{6769B27E-19E1-4474-8BFC-D4F243907735}" dt="2024-11-11T17:53:13.815" v="126" actId="14100"/>
          <ac:spMkLst>
            <pc:docMk/>
            <pc:sldMk cId="2225175049" sldId="287"/>
            <ac:spMk id="14" creationId="{7D05D0BF-D416-7B53-55D5-1962EBC7850D}"/>
          </ac:spMkLst>
        </pc:spChg>
      </pc:sldChg>
      <pc:sldChg chg="modSp add mod">
        <pc:chgData name="Prem sagar Tk" userId="73bcc1b28f0bbcde" providerId="LiveId" clId="{6769B27E-19E1-4474-8BFC-D4F243907735}" dt="2024-11-11T17:51:52.717" v="114" actId="207"/>
        <pc:sldMkLst>
          <pc:docMk/>
          <pc:sldMk cId="1301699372" sldId="288"/>
        </pc:sldMkLst>
        <pc:spChg chg="mod">
          <ac:chgData name="Prem sagar Tk" userId="73bcc1b28f0bbcde" providerId="LiveId" clId="{6769B27E-19E1-4474-8BFC-D4F243907735}" dt="2024-11-11T17:51:52.717" v="114" actId="207"/>
          <ac:spMkLst>
            <pc:docMk/>
            <pc:sldMk cId="1301699372" sldId="288"/>
            <ac:spMk id="8" creationId="{A5C6E8E5-1CAC-C52A-8999-559842770415}"/>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6965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C3AE5-ED88-68F5-9A68-9B2C0583A1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AF5CC-FA28-3810-BAD5-D0BC6D3486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FB70DB-757C-22EE-C7DC-E3E45EC3FB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041933-5C7E-036C-4858-344BD6EC3105}"/>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706829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A89578-495A-EE39-8795-B686DE2731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30ECCF-4EC4-976A-951D-F5611A61A7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6FD752-07DD-0323-895E-F7EDAC7DD81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4F8ED1B-3BB2-1AF0-B971-533EDC0874C8}"/>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622413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AF3BA-8B60-C05C-AB2F-F00728499B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04AD09-B213-7D24-181A-0D91993689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1D2A08D-B5DC-6795-9AF6-172D483E6C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CE1C54-6C6B-74C6-11AA-17FD85BA4AA2}"/>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119021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255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1932980"/>
            <a:ext cx="9385221" cy="2934653"/>
          </a:xfrm>
          <a:prstGeom prst="rect">
            <a:avLst/>
          </a:prstGeom>
          <a:noFill/>
          <a:ln/>
        </p:spPr>
        <p:txBody>
          <a:bodyPr wrap="square" lIns="0" tIns="0" rIns="0" bIns="0" rtlCol="0" anchor="t"/>
          <a:lstStyle/>
          <a:p>
            <a:pPr marL="0" indent="0">
              <a:lnSpc>
                <a:spcPts val="7700"/>
              </a:lnSpc>
              <a:buNone/>
            </a:pPr>
            <a:r>
              <a:rPr lang="en-US" sz="6150" dirty="0">
                <a:solidFill>
                  <a:srgbClr val="312F2B"/>
                </a:solidFill>
                <a:latin typeface="Gelasio" pitchFamily="34" charset="0"/>
                <a:ea typeface="Gelasio" pitchFamily="34" charset="-122"/>
                <a:cs typeface="Gelasio" pitchFamily="34" charset="-120"/>
              </a:rPr>
              <a:t>Multiway Merge Algorithm and LZW compression-decompression</a:t>
            </a:r>
            <a:endParaRPr lang="en-US" sz="6150" dirty="0"/>
          </a:p>
        </p:txBody>
      </p:sp>
      <p:sp>
        <p:nvSpPr>
          <p:cNvPr id="4" name="Text 1"/>
          <p:cNvSpPr/>
          <p:nvPr/>
        </p:nvSpPr>
        <p:spPr>
          <a:xfrm>
            <a:off x="4451390" y="5207794"/>
            <a:ext cx="9385221"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The Multiway Merge Algorithm is a powerful and efficient data sorting technique implemented in Java. It combines multiple sorted lists into a single sorted list, optimizing performance and handling large datasets.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155740"/>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3" name="Text 1"/>
          <p:cNvSpPr/>
          <p:nvPr/>
        </p:nvSpPr>
        <p:spPr>
          <a:xfrm>
            <a:off x="793790" y="1963698"/>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4" name="Text 2"/>
          <p:cNvSpPr/>
          <p:nvPr/>
        </p:nvSpPr>
        <p:spPr>
          <a:xfrm>
            <a:off x="793790" y="2581751"/>
            <a:ext cx="13042821" cy="290274"/>
          </a:xfrm>
          <a:prstGeom prst="rect">
            <a:avLst/>
          </a:prstGeom>
          <a:noFill/>
          <a:ln/>
        </p:spPr>
        <p:txBody>
          <a:bodyPr wrap="none" lIns="0" tIns="0" rIns="0" bIns="0" rtlCol="0" anchor="t"/>
          <a:lstStyle/>
          <a:p>
            <a:pPr marL="0" indent="0">
              <a:lnSpc>
                <a:spcPts val="2250"/>
              </a:lnSpc>
              <a:buNone/>
            </a:pPr>
            <a:r>
              <a:rPr lang="en-US" sz="1400" dirty="0">
                <a:solidFill>
                  <a:srgbClr val="272525"/>
                </a:solidFill>
                <a:latin typeface="Lato" pitchFamily="34" charset="0"/>
                <a:ea typeface="Lato" pitchFamily="34" charset="-122"/>
                <a:cs typeface="Lato" pitchFamily="34" charset="-120"/>
              </a:rPr>
              <a:t>The CSV generated consists of both the merged files , in a sorted order . Here the data is sorted on the basis of date of transaction. Consists of 5001 elements</a:t>
            </a:r>
            <a:endParaRPr lang="en-US" sz="1400" dirty="0"/>
          </a:p>
        </p:txBody>
      </p:sp>
      <p:pic>
        <p:nvPicPr>
          <p:cNvPr id="5" name="Image 0" descr="preencoded.png"/>
          <p:cNvPicPr>
            <a:picLocks noChangeAspect="1"/>
          </p:cNvPicPr>
          <p:nvPr/>
        </p:nvPicPr>
        <p:blipFill>
          <a:blip r:embed="rId3"/>
          <a:stretch>
            <a:fillRect/>
          </a:stretch>
        </p:blipFill>
        <p:spPr>
          <a:xfrm>
            <a:off x="793790" y="3382328"/>
            <a:ext cx="4498658" cy="2255282"/>
          </a:xfrm>
          <a:prstGeom prst="rect">
            <a:avLst/>
          </a:prstGeom>
        </p:spPr>
      </p:pic>
      <p:sp>
        <p:nvSpPr>
          <p:cNvPr id="6" name="Text 3"/>
          <p:cNvSpPr/>
          <p:nvPr/>
        </p:nvSpPr>
        <p:spPr>
          <a:xfrm>
            <a:off x="793790" y="5892760"/>
            <a:ext cx="6244709"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Text 4"/>
          <p:cNvSpPr/>
          <p:nvPr/>
        </p:nvSpPr>
        <p:spPr>
          <a:xfrm>
            <a:off x="7599521" y="335399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8" name="Text 5"/>
          <p:cNvSpPr/>
          <p:nvPr/>
        </p:nvSpPr>
        <p:spPr>
          <a:xfrm>
            <a:off x="7599521" y="3935135"/>
            <a:ext cx="6244709"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9" name="Image 1" descr="preencoded.png"/>
          <p:cNvPicPr>
            <a:picLocks noChangeAspect="1"/>
          </p:cNvPicPr>
          <p:nvPr/>
        </p:nvPicPr>
        <p:blipFill>
          <a:blip r:embed="rId4"/>
          <a:stretch>
            <a:fillRect/>
          </a:stretch>
        </p:blipFill>
        <p:spPr>
          <a:xfrm>
            <a:off x="7599521" y="4553188"/>
            <a:ext cx="4498658" cy="226540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4323-0092-7B9E-BF0C-0EDEF960957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66AD017-3080-BEDD-498D-3D54CDD06381}"/>
              </a:ext>
            </a:extLst>
          </p:cNvPr>
          <p:cNvPicPr>
            <a:picLocks noChangeAspect="1"/>
          </p:cNvPicPr>
          <p:nvPr/>
        </p:nvPicPr>
        <p:blipFill>
          <a:blip r:embed="rId3"/>
          <a:stretch>
            <a:fillRect/>
          </a:stretch>
        </p:blipFill>
        <p:spPr>
          <a:xfrm>
            <a:off x="7315200" y="0"/>
            <a:ext cx="7315200" cy="8229600"/>
          </a:xfrm>
          <a:prstGeom prst="rect">
            <a:avLst/>
          </a:prstGeom>
        </p:spPr>
      </p:pic>
      <p:sp>
        <p:nvSpPr>
          <p:cNvPr id="4" name="Text 0">
            <a:extLst>
              <a:ext uri="{FF2B5EF4-FFF2-40B4-BE49-F238E27FC236}">
                <a16:creationId xmlns:a16="http://schemas.microsoft.com/office/drawing/2014/main" id="{481840CE-73B8-28BE-ABB8-78694C9AE2C7}"/>
              </a:ext>
            </a:extLst>
          </p:cNvPr>
          <p:cNvSpPr/>
          <p:nvPr/>
        </p:nvSpPr>
        <p:spPr>
          <a:xfrm>
            <a:off x="793789" y="2120027"/>
            <a:ext cx="5727621" cy="1417558"/>
          </a:xfrm>
          <a:prstGeom prst="rect">
            <a:avLst/>
          </a:prstGeom>
          <a:noFill/>
          <a:ln/>
        </p:spPr>
        <p:txBody>
          <a:bodyPr wrap="square" lIns="0" tIns="0" rIns="0" bIns="0" rtlCol="0" anchor="t"/>
          <a:lstStyle/>
          <a:p>
            <a:pPr marL="0" indent="0">
              <a:lnSpc>
                <a:spcPts val="5550"/>
              </a:lnSpc>
              <a:buNone/>
            </a:pPr>
            <a:r>
              <a:rPr lang="en-IN" sz="4450" dirty="0"/>
              <a:t>Lempel-Ziv-Welch (LZW) Compression Algorithm Implementation</a:t>
            </a:r>
            <a:endParaRPr lang="en-US" sz="4450" dirty="0"/>
          </a:p>
        </p:txBody>
      </p:sp>
      <p:sp>
        <p:nvSpPr>
          <p:cNvPr id="5" name="Text 1">
            <a:extLst>
              <a:ext uri="{FF2B5EF4-FFF2-40B4-BE49-F238E27FC236}">
                <a16:creationId xmlns:a16="http://schemas.microsoft.com/office/drawing/2014/main" id="{34335FFA-9703-656D-E696-20984EFFC26B}"/>
              </a:ext>
            </a:extLst>
          </p:cNvPr>
          <p:cNvSpPr/>
          <p:nvPr/>
        </p:nvSpPr>
        <p:spPr>
          <a:xfrm>
            <a:off x="793790" y="4449247"/>
            <a:ext cx="5727621" cy="1088708"/>
          </a:xfrm>
          <a:prstGeom prst="rect">
            <a:avLst/>
          </a:prstGeom>
          <a:noFill/>
          <a:ln/>
        </p:spPr>
        <p:txBody>
          <a:bodyPr wrap="square" lIns="0" tIns="0" rIns="0" bIns="0" rtlCol="0" anchor="t"/>
          <a:lstStyle/>
          <a:p>
            <a:pPr marL="0" indent="0">
              <a:lnSpc>
                <a:spcPts val="2850"/>
              </a:lnSpc>
              <a:buNone/>
            </a:pPr>
            <a:r>
              <a:rPr lang="en-US" sz="1600" dirty="0"/>
              <a:t>LZW (Lempel–Ziv–Welch) is a lossless data compression algorithm that replaces repeated sequences of data with shorter codes to reduce file size without losing any original data. It was developed by Abraham Lempel, Jacob Ziv, and later improved by Terry Welch in 1984.</a:t>
            </a:r>
            <a:endParaRPr lang="en-US" sz="1750" dirty="0"/>
          </a:p>
        </p:txBody>
      </p:sp>
      <p:pic>
        <p:nvPicPr>
          <p:cNvPr id="6" name="Picture 5">
            <a:extLst>
              <a:ext uri="{FF2B5EF4-FFF2-40B4-BE49-F238E27FC236}">
                <a16:creationId xmlns:a16="http://schemas.microsoft.com/office/drawing/2014/main" id="{42704958-936D-BE0E-CD9A-C04CE9F1DDB8}"/>
              </a:ext>
            </a:extLst>
          </p:cNvPr>
          <p:cNvPicPr>
            <a:picLocks noChangeAspect="1"/>
          </p:cNvPicPr>
          <p:nvPr/>
        </p:nvPicPr>
        <p:blipFill>
          <a:blip r:embed="rId4"/>
          <a:srcRect r="34881"/>
          <a:stretch/>
        </p:blipFill>
        <p:spPr>
          <a:xfrm>
            <a:off x="8270159" y="1678012"/>
            <a:ext cx="5727621" cy="4873576"/>
          </a:xfrm>
          <a:prstGeom prst="rect">
            <a:avLst/>
          </a:prstGeom>
        </p:spPr>
      </p:pic>
    </p:spTree>
    <p:extLst>
      <p:ext uri="{BB962C8B-B14F-4D97-AF65-F5344CB8AC3E}">
        <p14:creationId xmlns:p14="http://schemas.microsoft.com/office/powerpoint/2010/main" val="3407178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45BB9-65D0-2586-7B6A-707C4CE0E15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A244C84-BE2D-68FC-C5DB-E0806107154A}"/>
              </a:ext>
            </a:extLst>
          </p:cNvPr>
          <p:cNvSpPr/>
          <p:nvPr/>
        </p:nvSpPr>
        <p:spPr>
          <a:xfrm>
            <a:off x="2782848" y="2185570"/>
            <a:ext cx="10436543" cy="708779"/>
          </a:xfrm>
          <a:prstGeom prst="rect">
            <a:avLst/>
          </a:prstGeom>
          <a:noFill/>
          <a:ln/>
        </p:spPr>
        <p:txBody>
          <a:bodyPr wrap="non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Real-Life Applications of </a:t>
            </a:r>
            <a:r>
              <a:rPr lang="en-IN" sz="4450" dirty="0"/>
              <a:t>LZW</a:t>
            </a:r>
            <a:endParaRPr lang="en-US" sz="4450" dirty="0"/>
          </a:p>
        </p:txBody>
      </p:sp>
      <p:sp>
        <p:nvSpPr>
          <p:cNvPr id="3" name="Text 1">
            <a:extLst>
              <a:ext uri="{FF2B5EF4-FFF2-40B4-BE49-F238E27FC236}">
                <a16:creationId xmlns:a16="http://schemas.microsoft.com/office/drawing/2014/main" id="{B6B943F4-DBC9-72BB-DF1A-189A00762656}"/>
              </a:ext>
            </a:extLst>
          </p:cNvPr>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kumimoji="0" lang="en-US" altLang="en-US" sz="2400" i="0" u="none" strike="noStrike" cap="none" normalizeH="0" baseline="0" dirty="0">
                <a:ln>
                  <a:noFill/>
                </a:ln>
                <a:solidFill>
                  <a:schemeClr val="tx1"/>
                </a:solidFill>
                <a:effectLst/>
                <a:latin typeface="Arial" panose="020B0604020202020204" pitchFamily="34" charset="0"/>
              </a:rPr>
              <a:t>File Compression Utilities</a:t>
            </a:r>
            <a:endParaRPr lang="en-US" sz="2200" dirty="0"/>
          </a:p>
        </p:txBody>
      </p:sp>
      <p:sp>
        <p:nvSpPr>
          <p:cNvPr id="4" name="Text 2">
            <a:extLst>
              <a:ext uri="{FF2B5EF4-FFF2-40B4-BE49-F238E27FC236}">
                <a16:creationId xmlns:a16="http://schemas.microsoft.com/office/drawing/2014/main" id="{1294D9A5-BFD7-375D-A912-50E4B1C2BE08}"/>
              </a:ext>
            </a:extLst>
          </p:cNvPr>
          <p:cNvSpPr/>
          <p:nvPr/>
        </p:nvSpPr>
        <p:spPr>
          <a:xfrm>
            <a:off x="793790" y="4396859"/>
            <a:ext cx="3978116" cy="1088708"/>
          </a:xfrm>
          <a:prstGeom prst="rect">
            <a:avLst/>
          </a:prstGeom>
          <a:noFill/>
          <a:ln/>
        </p:spPr>
        <p:txBody>
          <a:bodyPr wrap="square" lIns="0" tIns="0" rIns="0" bIns="0" rtlCol="0" anchor="t"/>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50" b="0" i="0" u="none" strike="noStrike" cap="none" normalizeH="0" baseline="0" dirty="0">
                <a:ln>
                  <a:noFill/>
                </a:ln>
                <a:solidFill>
                  <a:schemeClr val="tx1"/>
                </a:solidFill>
                <a:effectLst/>
                <a:latin typeface="Arial" panose="020B0604020202020204" pitchFamily="34" charset="0"/>
              </a:rPr>
              <a:t>Early file compression utilities, such as Unix </a:t>
            </a:r>
            <a:r>
              <a:rPr kumimoji="0" lang="en-US" altLang="en-US" sz="1750" b="0" i="0" u="none" strike="noStrike" cap="none" normalizeH="0" baseline="0" dirty="0">
                <a:ln>
                  <a:noFill/>
                </a:ln>
                <a:solidFill>
                  <a:schemeClr val="tx1"/>
                </a:solidFill>
                <a:effectLst/>
                <a:latin typeface="Arial Unicode MS"/>
              </a:rPr>
              <a:t>compress</a:t>
            </a:r>
            <a:r>
              <a:rPr kumimoji="0" lang="en-US" altLang="en-US" sz="1750" b="0" i="0" u="none" strike="noStrike" cap="none" normalizeH="0" baseline="0" dirty="0">
                <a:ln>
                  <a:noFill/>
                </a:ln>
                <a:solidFill>
                  <a:schemeClr val="tx1"/>
                </a:solidFill>
                <a:effectLst/>
              </a:rPr>
              <a:t> and some versions of ZIP, used LZW. Although newer algorithms have become more common, LZW played a key role in early personal computing by making file storage and transfer more efficient. </a:t>
            </a:r>
            <a:endParaRPr kumimoji="0" lang="en-US" altLang="en-US" sz="1750" b="0" i="0" u="none" strike="noStrike" cap="none" normalizeH="0" baseline="0" dirty="0">
              <a:ln>
                <a:noFill/>
              </a:ln>
              <a:solidFill>
                <a:schemeClr val="tx1"/>
              </a:solidFill>
              <a:effectLst/>
              <a:latin typeface="Arial" panose="020B0604020202020204" pitchFamily="34" charset="0"/>
            </a:endParaRPr>
          </a:p>
        </p:txBody>
      </p:sp>
      <p:sp>
        <p:nvSpPr>
          <p:cNvPr id="5" name="Text 3">
            <a:extLst>
              <a:ext uri="{FF2B5EF4-FFF2-40B4-BE49-F238E27FC236}">
                <a16:creationId xmlns:a16="http://schemas.microsoft.com/office/drawing/2014/main" id="{C271F6A1-7C89-1023-F317-142589B0853B}"/>
              </a:ext>
            </a:extLst>
          </p:cNvPr>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400" dirty="0"/>
              <a:t>Digital Fax Transmission </a:t>
            </a:r>
          </a:p>
        </p:txBody>
      </p:sp>
      <p:sp>
        <p:nvSpPr>
          <p:cNvPr id="6" name="Text 4">
            <a:extLst>
              <a:ext uri="{FF2B5EF4-FFF2-40B4-BE49-F238E27FC236}">
                <a16:creationId xmlns:a16="http://schemas.microsoft.com/office/drawing/2014/main" id="{62169454-BD95-3F06-689A-A8B5464AE262}"/>
              </a:ext>
            </a:extLst>
          </p:cNvPr>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t>Early fax machines used LZW compression to reduce the data size of transmitted pages, helping to speed up transmission over phone lines by minimizing the amount of data.</a:t>
            </a:r>
          </a:p>
        </p:txBody>
      </p:sp>
      <p:sp>
        <p:nvSpPr>
          <p:cNvPr id="7" name="Text 5">
            <a:extLst>
              <a:ext uri="{FF2B5EF4-FFF2-40B4-BE49-F238E27FC236}">
                <a16:creationId xmlns:a16="http://schemas.microsoft.com/office/drawing/2014/main" id="{C298170C-E4D3-17E7-AF66-3463C029062C}"/>
              </a:ext>
            </a:extLst>
          </p:cNvPr>
          <p:cNvSpPr/>
          <p:nvPr/>
        </p:nvSpPr>
        <p:spPr>
          <a:xfrm>
            <a:off x="9872067" y="3815715"/>
            <a:ext cx="2835235" cy="354330"/>
          </a:xfrm>
          <a:prstGeom prst="rect">
            <a:avLst/>
          </a:prstGeom>
          <a:noFill/>
          <a:ln/>
        </p:spPr>
        <p:txBody>
          <a:bodyPr wrap="none" lIns="0" tIns="0" rIns="0" bIns="0" rtlCol="0" anchor="t"/>
          <a:lstStyle/>
          <a:p>
            <a:pPr marL="0" indent="0">
              <a:lnSpc>
                <a:spcPts val="2750"/>
              </a:lnSpc>
              <a:buNone/>
            </a:pPr>
            <a:r>
              <a:rPr lang="en-IN" sz="2400" dirty="0"/>
              <a:t>Embedded Systems</a:t>
            </a:r>
            <a:endParaRPr lang="en-US" sz="2200" dirty="0"/>
          </a:p>
        </p:txBody>
      </p:sp>
      <p:sp>
        <p:nvSpPr>
          <p:cNvPr id="8" name="Text 6">
            <a:extLst>
              <a:ext uri="{FF2B5EF4-FFF2-40B4-BE49-F238E27FC236}">
                <a16:creationId xmlns:a16="http://schemas.microsoft.com/office/drawing/2014/main" id="{06EA812A-3119-58EB-4120-D8F6CD6940BC}"/>
              </a:ext>
            </a:extLst>
          </p:cNvPr>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t>In embedded systems where memory and storage are limited, LZW compression can reduce the size of data stored or transmitted, particularly in devices that need efficient data storage but have limited processing power, such as medical devices or small electronics.</a:t>
            </a:r>
          </a:p>
        </p:txBody>
      </p:sp>
    </p:spTree>
    <p:extLst>
      <p:ext uri="{BB962C8B-B14F-4D97-AF65-F5344CB8AC3E}">
        <p14:creationId xmlns:p14="http://schemas.microsoft.com/office/powerpoint/2010/main" val="1638549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5CB91D-0300-BA3B-80CE-FE5A9110965A}"/>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150831E9-D35A-BFCE-E0C9-3646B2AEC225}"/>
              </a:ext>
            </a:extLst>
          </p:cNvPr>
          <p:cNvSpPr/>
          <p:nvPr/>
        </p:nvSpPr>
        <p:spPr>
          <a:xfrm>
            <a:off x="6280190" y="74818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Benefits of</a:t>
            </a:r>
            <a:r>
              <a:rPr lang="en-IN" sz="4450" dirty="0"/>
              <a:t> LZW</a:t>
            </a:r>
            <a:endParaRPr lang="en-US" sz="4450" dirty="0"/>
          </a:p>
        </p:txBody>
      </p:sp>
      <p:sp>
        <p:nvSpPr>
          <p:cNvPr id="4" name="Shape 1">
            <a:extLst>
              <a:ext uri="{FF2B5EF4-FFF2-40B4-BE49-F238E27FC236}">
                <a16:creationId xmlns:a16="http://schemas.microsoft.com/office/drawing/2014/main" id="{2EB4974E-2871-45C9-24E5-F8A7302E6943}"/>
              </a:ext>
            </a:extLst>
          </p:cNvPr>
          <p:cNvSpPr/>
          <p:nvPr/>
        </p:nvSpPr>
        <p:spPr>
          <a:xfrm>
            <a:off x="6280190" y="2761059"/>
            <a:ext cx="510302" cy="510302"/>
          </a:xfrm>
          <a:prstGeom prst="roundRect">
            <a:avLst>
              <a:gd name="adj" fmla="val 18669"/>
            </a:avLst>
          </a:prstGeom>
          <a:solidFill>
            <a:srgbClr val="E8E8E3"/>
          </a:solidFill>
          <a:ln w="7620">
            <a:solidFill>
              <a:srgbClr val="CECEC9"/>
            </a:solidFill>
            <a:prstDash val="solid"/>
          </a:ln>
        </p:spPr>
      </p:sp>
      <p:sp>
        <p:nvSpPr>
          <p:cNvPr id="5" name="Text 2">
            <a:extLst>
              <a:ext uri="{FF2B5EF4-FFF2-40B4-BE49-F238E27FC236}">
                <a16:creationId xmlns:a16="http://schemas.microsoft.com/office/drawing/2014/main" id="{A6E6644C-CBD4-A45A-4130-0B31C3B5720A}"/>
              </a:ext>
            </a:extLst>
          </p:cNvPr>
          <p:cNvSpPr/>
          <p:nvPr/>
        </p:nvSpPr>
        <p:spPr>
          <a:xfrm>
            <a:off x="6462236" y="2846070"/>
            <a:ext cx="146209"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1</a:t>
            </a:r>
            <a:endParaRPr lang="en-US" sz="2650" dirty="0"/>
          </a:p>
        </p:txBody>
      </p:sp>
      <p:sp>
        <p:nvSpPr>
          <p:cNvPr id="6" name="Text 3">
            <a:extLst>
              <a:ext uri="{FF2B5EF4-FFF2-40B4-BE49-F238E27FC236}">
                <a16:creationId xmlns:a16="http://schemas.microsoft.com/office/drawing/2014/main" id="{D238BB31-BD2E-6F85-52B3-3AF179CC2D91}"/>
              </a:ext>
            </a:extLst>
          </p:cNvPr>
          <p:cNvSpPr/>
          <p:nvPr/>
        </p:nvSpPr>
        <p:spPr>
          <a:xfrm>
            <a:off x="7017306" y="2761059"/>
            <a:ext cx="2835235" cy="354330"/>
          </a:xfrm>
          <a:prstGeom prst="rect">
            <a:avLst/>
          </a:prstGeom>
          <a:noFill/>
          <a:ln/>
        </p:spPr>
        <p:txBody>
          <a:bodyPr wrap="none" lIns="0" tIns="0" rIns="0" bIns="0" rtlCol="0" anchor="t"/>
          <a:lstStyle/>
          <a:p>
            <a:pPr marL="0" indent="0">
              <a:lnSpc>
                <a:spcPts val="2750"/>
              </a:lnSpc>
              <a:buNone/>
            </a:pPr>
            <a:r>
              <a:rPr lang="en-IN" sz="2400" dirty="0"/>
              <a:t>Lossless Compression</a:t>
            </a:r>
            <a:endParaRPr lang="en-US" sz="2200" dirty="0"/>
          </a:p>
        </p:txBody>
      </p:sp>
      <p:sp>
        <p:nvSpPr>
          <p:cNvPr id="7" name="Text 4">
            <a:extLst>
              <a:ext uri="{FF2B5EF4-FFF2-40B4-BE49-F238E27FC236}">
                <a16:creationId xmlns:a16="http://schemas.microsoft.com/office/drawing/2014/main" id="{D3B03CA2-4C86-39B3-8513-F6B40C25B88A}"/>
              </a:ext>
            </a:extLst>
          </p:cNvPr>
          <p:cNvSpPr/>
          <p:nvPr/>
        </p:nvSpPr>
        <p:spPr>
          <a:xfrm>
            <a:off x="6903899" y="3251478"/>
            <a:ext cx="3315771" cy="1451610"/>
          </a:xfrm>
          <a:prstGeom prst="rect">
            <a:avLst/>
          </a:prstGeom>
          <a:noFill/>
          <a:ln/>
        </p:spPr>
        <p:txBody>
          <a:bodyPr wrap="square" lIns="0" tIns="0" rIns="0" bIns="0" rtlCol="0" anchor="t"/>
          <a:lstStyle/>
          <a:p>
            <a:pPr marL="0" indent="0">
              <a:lnSpc>
                <a:spcPts val="2850"/>
              </a:lnSpc>
              <a:buNone/>
            </a:pPr>
            <a:r>
              <a:rPr lang="en-US" sz="1600" dirty="0"/>
              <a:t>LZW is a lossless algorithm, meaning it compresses data without losing any original information.</a:t>
            </a:r>
            <a:endParaRPr lang="en-US" sz="1750" dirty="0"/>
          </a:p>
        </p:txBody>
      </p:sp>
      <p:sp>
        <p:nvSpPr>
          <p:cNvPr id="8" name="Shape 5">
            <a:extLst>
              <a:ext uri="{FF2B5EF4-FFF2-40B4-BE49-F238E27FC236}">
                <a16:creationId xmlns:a16="http://schemas.microsoft.com/office/drawing/2014/main" id="{CBBE5872-D5F8-E3DB-7558-9701FDE0E0FA}"/>
              </a:ext>
            </a:extLst>
          </p:cNvPr>
          <p:cNvSpPr/>
          <p:nvPr/>
        </p:nvSpPr>
        <p:spPr>
          <a:xfrm>
            <a:off x="10171867" y="2761059"/>
            <a:ext cx="510302" cy="510302"/>
          </a:xfrm>
          <a:prstGeom prst="roundRect">
            <a:avLst>
              <a:gd name="adj" fmla="val 18669"/>
            </a:avLst>
          </a:prstGeom>
          <a:solidFill>
            <a:srgbClr val="E8E8E3"/>
          </a:solidFill>
          <a:ln w="7620">
            <a:solidFill>
              <a:srgbClr val="CECEC9"/>
            </a:solidFill>
            <a:prstDash val="solid"/>
          </a:ln>
        </p:spPr>
      </p:sp>
      <p:sp>
        <p:nvSpPr>
          <p:cNvPr id="9" name="Text 6">
            <a:extLst>
              <a:ext uri="{FF2B5EF4-FFF2-40B4-BE49-F238E27FC236}">
                <a16:creationId xmlns:a16="http://schemas.microsoft.com/office/drawing/2014/main" id="{8820208D-67F6-BC3C-4625-52E7EFB7C34F}"/>
              </a:ext>
            </a:extLst>
          </p:cNvPr>
          <p:cNvSpPr/>
          <p:nvPr/>
        </p:nvSpPr>
        <p:spPr>
          <a:xfrm>
            <a:off x="10332006" y="2846070"/>
            <a:ext cx="190024"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2</a:t>
            </a:r>
            <a:endParaRPr lang="en-US" sz="2650" dirty="0"/>
          </a:p>
        </p:txBody>
      </p:sp>
      <p:sp>
        <p:nvSpPr>
          <p:cNvPr id="10" name="Text 7">
            <a:extLst>
              <a:ext uri="{FF2B5EF4-FFF2-40B4-BE49-F238E27FC236}">
                <a16:creationId xmlns:a16="http://schemas.microsoft.com/office/drawing/2014/main" id="{A6D6AA84-1CF9-6C85-5E72-5CF3CD8B678A}"/>
              </a:ext>
            </a:extLst>
          </p:cNvPr>
          <p:cNvSpPr/>
          <p:nvPr/>
        </p:nvSpPr>
        <p:spPr>
          <a:xfrm>
            <a:off x="10908983" y="2761059"/>
            <a:ext cx="2835235" cy="354330"/>
          </a:xfrm>
          <a:prstGeom prst="rect">
            <a:avLst/>
          </a:prstGeom>
          <a:noFill/>
          <a:ln/>
        </p:spPr>
        <p:txBody>
          <a:bodyPr wrap="none" lIns="0" tIns="0" rIns="0" bIns="0" rtlCol="0" anchor="t"/>
          <a:lstStyle/>
          <a:p>
            <a:pPr marL="0" indent="0">
              <a:lnSpc>
                <a:spcPts val="2750"/>
              </a:lnSpc>
              <a:buNone/>
            </a:pPr>
            <a:r>
              <a:rPr lang="en-IN" sz="2400" dirty="0"/>
              <a:t>Efficiency for Repetitive Data</a:t>
            </a:r>
            <a:endParaRPr lang="en-US" sz="2200" dirty="0"/>
          </a:p>
        </p:txBody>
      </p:sp>
      <p:sp>
        <p:nvSpPr>
          <p:cNvPr id="11" name="Text 8">
            <a:extLst>
              <a:ext uri="{FF2B5EF4-FFF2-40B4-BE49-F238E27FC236}">
                <a16:creationId xmlns:a16="http://schemas.microsoft.com/office/drawing/2014/main" id="{F3CA40F4-0C28-A5F2-7FC4-E0354BDAD168}"/>
              </a:ext>
            </a:extLst>
          </p:cNvPr>
          <p:cNvSpPr/>
          <p:nvPr/>
        </p:nvSpPr>
        <p:spPr>
          <a:xfrm>
            <a:off x="10908983" y="3360658"/>
            <a:ext cx="2927747" cy="1088708"/>
          </a:xfrm>
          <a:prstGeom prst="rect">
            <a:avLst/>
          </a:prstGeom>
          <a:noFill/>
          <a:ln/>
        </p:spPr>
        <p:txBody>
          <a:bodyPr wrap="square" lIns="0" tIns="0" rIns="0" bIns="0" rtlCol="0" anchor="t"/>
          <a:lstStyle/>
          <a:p>
            <a:pPr marL="0" indent="0">
              <a:lnSpc>
                <a:spcPts val="2850"/>
              </a:lnSpc>
              <a:buNone/>
            </a:pPr>
            <a:r>
              <a:rPr lang="en-US" sz="1750" dirty="0"/>
              <a:t>LZW works especially well on data with repeated patterns, such as text files</a:t>
            </a:r>
          </a:p>
        </p:txBody>
      </p:sp>
      <p:sp>
        <p:nvSpPr>
          <p:cNvPr id="12" name="Shape 9">
            <a:extLst>
              <a:ext uri="{FF2B5EF4-FFF2-40B4-BE49-F238E27FC236}">
                <a16:creationId xmlns:a16="http://schemas.microsoft.com/office/drawing/2014/main" id="{E8C38329-89B2-4785-9D33-062C6966068D}"/>
              </a:ext>
            </a:extLst>
          </p:cNvPr>
          <p:cNvSpPr/>
          <p:nvPr/>
        </p:nvSpPr>
        <p:spPr>
          <a:xfrm>
            <a:off x="6280190" y="5185053"/>
            <a:ext cx="510302" cy="510302"/>
          </a:xfrm>
          <a:prstGeom prst="roundRect">
            <a:avLst>
              <a:gd name="adj" fmla="val 18669"/>
            </a:avLst>
          </a:prstGeom>
          <a:solidFill>
            <a:srgbClr val="E8E8E3"/>
          </a:solidFill>
          <a:ln w="7620">
            <a:solidFill>
              <a:srgbClr val="CECEC9"/>
            </a:solidFill>
            <a:prstDash val="solid"/>
          </a:ln>
        </p:spPr>
      </p:sp>
      <p:sp>
        <p:nvSpPr>
          <p:cNvPr id="13" name="Text 10">
            <a:extLst>
              <a:ext uri="{FF2B5EF4-FFF2-40B4-BE49-F238E27FC236}">
                <a16:creationId xmlns:a16="http://schemas.microsoft.com/office/drawing/2014/main" id="{35C5751E-1F3A-0CEB-A32A-353313EC2E93}"/>
              </a:ext>
            </a:extLst>
          </p:cNvPr>
          <p:cNvSpPr/>
          <p:nvPr/>
        </p:nvSpPr>
        <p:spPr>
          <a:xfrm>
            <a:off x="6441400" y="5270063"/>
            <a:ext cx="187762"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3</a:t>
            </a:r>
            <a:endParaRPr lang="en-US" sz="2650" dirty="0"/>
          </a:p>
        </p:txBody>
      </p:sp>
      <p:sp>
        <p:nvSpPr>
          <p:cNvPr id="14" name="Text 11">
            <a:extLst>
              <a:ext uri="{FF2B5EF4-FFF2-40B4-BE49-F238E27FC236}">
                <a16:creationId xmlns:a16="http://schemas.microsoft.com/office/drawing/2014/main" id="{AF7CA890-0AE4-F3F3-FA65-604CD544B054}"/>
              </a:ext>
            </a:extLst>
          </p:cNvPr>
          <p:cNvSpPr/>
          <p:nvPr/>
        </p:nvSpPr>
        <p:spPr>
          <a:xfrm>
            <a:off x="7017306" y="5185053"/>
            <a:ext cx="2927747" cy="708660"/>
          </a:xfrm>
          <a:prstGeom prst="rect">
            <a:avLst/>
          </a:prstGeom>
          <a:noFill/>
          <a:ln/>
        </p:spPr>
        <p:txBody>
          <a:bodyPr wrap="square" lIns="0" tIns="0" rIns="0" bIns="0" rtlCol="0" anchor="t"/>
          <a:lstStyle/>
          <a:p>
            <a:pPr marL="0" indent="0">
              <a:lnSpc>
                <a:spcPts val="2750"/>
              </a:lnSpc>
              <a:buNone/>
            </a:pPr>
            <a:r>
              <a:rPr lang="en-IN" sz="2400" dirty="0"/>
              <a:t>Real-Time Compression</a:t>
            </a:r>
            <a:endParaRPr lang="en-US" sz="2200" dirty="0"/>
          </a:p>
        </p:txBody>
      </p:sp>
      <p:sp>
        <p:nvSpPr>
          <p:cNvPr id="15" name="Text 12">
            <a:extLst>
              <a:ext uri="{FF2B5EF4-FFF2-40B4-BE49-F238E27FC236}">
                <a16:creationId xmlns:a16="http://schemas.microsoft.com/office/drawing/2014/main" id="{CA6B50A0-B2EB-BAA3-4964-ED5E7F5CF500}"/>
              </a:ext>
            </a:extLst>
          </p:cNvPr>
          <p:cNvSpPr/>
          <p:nvPr/>
        </p:nvSpPr>
        <p:spPr>
          <a:xfrm>
            <a:off x="7017306" y="5836920"/>
            <a:ext cx="2927747" cy="1451610"/>
          </a:xfrm>
          <a:prstGeom prst="rect">
            <a:avLst/>
          </a:prstGeom>
          <a:noFill/>
          <a:ln/>
        </p:spPr>
        <p:txBody>
          <a:bodyPr wrap="square" lIns="0" tIns="0" rIns="0" bIns="0" rtlCol="0" anchor="t"/>
          <a:lstStyle/>
          <a:p>
            <a:pPr marL="0" indent="0">
              <a:lnSpc>
                <a:spcPts val="2850"/>
              </a:lnSpc>
              <a:buNone/>
            </a:pPr>
            <a:r>
              <a:rPr lang="en-US" sz="1750" dirty="0"/>
              <a:t>This makes it suitable for applications requiring real-time compression, such as streaming data or fax transmission.</a:t>
            </a:r>
          </a:p>
        </p:txBody>
      </p:sp>
      <p:sp>
        <p:nvSpPr>
          <p:cNvPr id="16" name="Shape 13">
            <a:extLst>
              <a:ext uri="{FF2B5EF4-FFF2-40B4-BE49-F238E27FC236}">
                <a16:creationId xmlns:a16="http://schemas.microsoft.com/office/drawing/2014/main" id="{0CE06914-4094-D849-186D-4AF03E902BB9}"/>
              </a:ext>
            </a:extLst>
          </p:cNvPr>
          <p:cNvSpPr/>
          <p:nvPr/>
        </p:nvSpPr>
        <p:spPr>
          <a:xfrm>
            <a:off x="10171867" y="5185053"/>
            <a:ext cx="510302" cy="510302"/>
          </a:xfrm>
          <a:prstGeom prst="roundRect">
            <a:avLst>
              <a:gd name="adj" fmla="val 18669"/>
            </a:avLst>
          </a:prstGeom>
          <a:solidFill>
            <a:srgbClr val="E8E8E3"/>
          </a:solidFill>
          <a:ln w="7620">
            <a:solidFill>
              <a:srgbClr val="CECEC9"/>
            </a:solidFill>
            <a:prstDash val="solid"/>
          </a:ln>
        </p:spPr>
      </p:sp>
      <p:sp>
        <p:nvSpPr>
          <p:cNvPr id="17" name="Text 14">
            <a:extLst>
              <a:ext uri="{FF2B5EF4-FFF2-40B4-BE49-F238E27FC236}">
                <a16:creationId xmlns:a16="http://schemas.microsoft.com/office/drawing/2014/main" id="{F33FBFE4-BF7B-A0C2-6020-954BFBE65488}"/>
              </a:ext>
            </a:extLst>
          </p:cNvPr>
          <p:cNvSpPr/>
          <p:nvPr/>
        </p:nvSpPr>
        <p:spPr>
          <a:xfrm>
            <a:off x="10330815" y="5270063"/>
            <a:ext cx="192286"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4</a:t>
            </a:r>
            <a:endParaRPr lang="en-US" sz="2650" dirty="0"/>
          </a:p>
        </p:txBody>
      </p:sp>
      <p:sp>
        <p:nvSpPr>
          <p:cNvPr id="18" name="Text 15">
            <a:extLst>
              <a:ext uri="{FF2B5EF4-FFF2-40B4-BE49-F238E27FC236}">
                <a16:creationId xmlns:a16="http://schemas.microsoft.com/office/drawing/2014/main" id="{F9CB6FE1-591B-4944-F340-FD16950C259A}"/>
              </a:ext>
            </a:extLst>
          </p:cNvPr>
          <p:cNvSpPr/>
          <p:nvPr/>
        </p:nvSpPr>
        <p:spPr>
          <a:xfrm>
            <a:off x="10908983" y="5185053"/>
            <a:ext cx="2835235" cy="354330"/>
          </a:xfrm>
          <a:prstGeom prst="rect">
            <a:avLst/>
          </a:prstGeom>
          <a:noFill/>
          <a:ln/>
        </p:spPr>
        <p:txBody>
          <a:bodyPr wrap="none" lIns="0" tIns="0" rIns="0" bIns="0" rtlCol="0" anchor="t"/>
          <a:lstStyle/>
          <a:p>
            <a:pPr marL="0" indent="0">
              <a:lnSpc>
                <a:spcPts val="2750"/>
              </a:lnSpc>
              <a:buNone/>
            </a:pPr>
            <a:r>
              <a:rPr lang="en-IN" sz="2400" dirty="0"/>
              <a:t>Simple Implementation</a:t>
            </a:r>
            <a:endParaRPr lang="en-US" sz="2200" dirty="0"/>
          </a:p>
        </p:txBody>
      </p:sp>
      <p:sp>
        <p:nvSpPr>
          <p:cNvPr id="19" name="Text 16">
            <a:extLst>
              <a:ext uri="{FF2B5EF4-FFF2-40B4-BE49-F238E27FC236}">
                <a16:creationId xmlns:a16="http://schemas.microsoft.com/office/drawing/2014/main" id="{D52151F0-9DE8-AD38-633D-AEB426C50A49}"/>
              </a:ext>
            </a:extLst>
          </p:cNvPr>
          <p:cNvSpPr/>
          <p:nvPr/>
        </p:nvSpPr>
        <p:spPr>
          <a:xfrm>
            <a:off x="10747773" y="5610344"/>
            <a:ext cx="3569017" cy="1451610"/>
          </a:xfrm>
          <a:prstGeom prst="rect">
            <a:avLst/>
          </a:prstGeom>
          <a:noFill/>
          <a:ln/>
        </p:spPr>
        <p:txBody>
          <a:bodyPr wrap="square" lIns="0" tIns="0" rIns="0" bIns="0" rtlCol="0" anchor="t"/>
          <a:lstStyle/>
          <a:p>
            <a:pPr marL="0" indent="0">
              <a:lnSpc>
                <a:spcPts val="2850"/>
              </a:lnSpc>
              <a:buNone/>
            </a:pPr>
            <a:r>
              <a:rPr lang="en-US" sz="1600" dirty="0"/>
              <a:t>LZW has a relatively simple algorithm compared to some more modern methods, making it easier to implement in software and hardware. This simplicity is advantageous in systems with limited processing power or memory.</a:t>
            </a:r>
            <a:endParaRPr lang="en-US" sz="1750" dirty="0"/>
          </a:p>
        </p:txBody>
      </p:sp>
      <p:pic>
        <p:nvPicPr>
          <p:cNvPr id="21" name="Picture 20">
            <a:extLst>
              <a:ext uri="{FF2B5EF4-FFF2-40B4-BE49-F238E27FC236}">
                <a16:creationId xmlns:a16="http://schemas.microsoft.com/office/drawing/2014/main" id="{008D7752-86E6-FBA2-0B79-6CCC4DF729D6}"/>
              </a:ext>
            </a:extLst>
          </p:cNvPr>
          <p:cNvPicPr>
            <a:picLocks noChangeAspect="1"/>
          </p:cNvPicPr>
          <p:nvPr/>
        </p:nvPicPr>
        <p:blipFill>
          <a:blip r:embed="rId3"/>
          <a:srcRect l="5332" r="3989" b="8412"/>
          <a:stretch/>
        </p:blipFill>
        <p:spPr>
          <a:xfrm>
            <a:off x="0" y="0"/>
            <a:ext cx="6214586" cy="8229600"/>
          </a:xfrm>
          <a:prstGeom prst="rect">
            <a:avLst/>
          </a:prstGeom>
        </p:spPr>
      </p:pic>
    </p:spTree>
    <p:extLst>
      <p:ext uri="{BB962C8B-B14F-4D97-AF65-F5344CB8AC3E}">
        <p14:creationId xmlns:p14="http://schemas.microsoft.com/office/powerpoint/2010/main" val="3860816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01B56BA1-85D2-A6E8-E844-03AD1DFAAEC9}"/>
              </a:ext>
            </a:extLst>
          </p:cNvPr>
          <p:cNvPicPr>
            <a:picLocks noChangeAspect="1"/>
          </p:cNvPicPr>
          <p:nvPr/>
        </p:nvPicPr>
        <p:blipFill>
          <a:blip r:embed="rId2"/>
          <a:srcRect r="38032"/>
          <a:stretch/>
        </p:blipFill>
        <p:spPr>
          <a:xfrm>
            <a:off x="317416" y="1190654"/>
            <a:ext cx="6540585" cy="5848291"/>
          </a:xfrm>
          <a:prstGeom prst="rect">
            <a:avLst/>
          </a:prstGeom>
        </p:spPr>
      </p:pic>
      <p:sp>
        <p:nvSpPr>
          <p:cNvPr id="18" name="Rectangle 1">
            <a:extLst>
              <a:ext uri="{FF2B5EF4-FFF2-40B4-BE49-F238E27FC236}">
                <a16:creationId xmlns:a16="http://schemas.microsoft.com/office/drawing/2014/main" id="{DD379121-4520-042E-C0D5-6DC041926DAE}"/>
              </a:ext>
            </a:extLst>
          </p:cNvPr>
          <p:cNvSpPr>
            <a:spLocks noChangeArrowheads="1"/>
          </p:cNvSpPr>
          <p:nvPr/>
        </p:nvSpPr>
        <p:spPr bwMode="auto">
          <a:xfrm>
            <a:off x="7856696" y="1966251"/>
            <a:ext cx="6540584" cy="4247317"/>
          </a:xfrm>
          <a:prstGeom prst="rect">
            <a:avLst/>
          </a:prstGeom>
          <a:solidFill>
            <a:schemeClr val="tx1"/>
          </a:solidFill>
          <a:ln>
            <a:noFill/>
          </a:ln>
          <a:effec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buFontTx/>
              <a:buChar char="•"/>
            </a:pPr>
            <a:r>
              <a:rPr lang="en-US" altLang="en-US" sz="1680" b="1" dirty="0">
                <a:solidFill>
                  <a:schemeClr val="bg2"/>
                </a:solidFill>
              </a:rPr>
              <a:t>Constants Declaration</a:t>
            </a:r>
            <a:r>
              <a:rPr lang="en-US" altLang="en-US" sz="1680" dirty="0">
                <a:solidFill>
                  <a:schemeClr val="bg2"/>
                </a:solidFill>
              </a:rPr>
              <a:t>: The LZW class defines three constants:</a:t>
            </a:r>
          </a:p>
          <a:p>
            <a:pPr defTabSz="1097280" eaLnBrk="0" fontAlgn="base" hangingPunct="0">
              <a:spcBef>
                <a:spcPct val="0"/>
              </a:spcBef>
              <a:spcAft>
                <a:spcPct val="0"/>
              </a:spcAft>
              <a:buFontTx/>
              <a:buChar char="•"/>
            </a:pPr>
            <a:r>
              <a:rPr lang="en-US" altLang="en-US" sz="1680" dirty="0">
                <a:solidFill>
                  <a:schemeClr val="bg2"/>
                </a:solidFill>
              </a:rPr>
              <a:t>R (256): Represents the number of input characters (covering the standard ASCII set).</a:t>
            </a:r>
          </a:p>
          <a:p>
            <a:pPr defTabSz="1097280" eaLnBrk="0" fontAlgn="base" hangingPunct="0">
              <a:spcBef>
                <a:spcPct val="0"/>
              </a:spcBef>
              <a:spcAft>
                <a:spcPct val="0"/>
              </a:spcAft>
              <a:buFontTx/>
              <a:buChar char="•"/>
            </a:pPr>
            <a:r>
              <a:rPr lang="en-US" altLang="en-US" sz="1680" dirty="0">
                <a:solidFill>
                  <a:schemeClr val="bg2"/>
                </a:solidFill>
              </a:rPr>
              <a:t>L (4096): The maximum number of codewords, set to 2122^{12}212, which is the dictionary size limit.</a:t>
            </a:r>
          </a:p>
          <a:p>
            <a:pPr defTabSz="1097280" eaLnBrk="0" fontAlgn="base" hangingPunct="0">
              <a:spcBef>
                <a:spcPct val="0"/>
              </a:spcBef>
              <a:spcAft>
                <a:spcPct val="0"/>
              </a:spcAft>
              <a:buFontTx/>
              <a:buChar char="•"/>
            </a:pPr>
            <a:r>
              <a:rPr lang="en-US" altLang="en-US" sz="1680" dirty="0">
                <a:solidFill>
                  <a:schemeClr val="bg2"/>
                </a:solidFill>
              </a:rPr>
              <a:t>W (12): Codeword width in bits, which means each codeword is 12 bits long.</a:t>
            </a:r>
          </a:p>
          <a:p>
            <a:pPr defTabSz="1097280" eaLnBrk="0" fontAlgn="base" hangingPunct="0">
              <a:spcBef>
                <a:spcPct val="0"/>
              </a:spcBef>
              <a:spcAft>
                <a:spcPct val="0"/>
              </a:spcAft>
              <a:buFontTx/>
              <a:buChar char="•"/>
            </a:pPr>
            <a:r>
              <a:rPr lang="en-US" altLang="en-US" sz="1680" b="1" dirty="0">
                <a:solidFill>
                  <a:schemeClr val="bg2"/>
                </a:solidFill>
              </a:rPr>
              <a:t>Constructor Restriction</a:t>
            </a:r>
            <a:r>
              <a:rPr lang="en-US" altLang="en-US" sz="1680" dirty="0">
                <a:solidFill>
                  <a:schemeClr val="bg2"/>
                </a:solidFill>
              </a:rPr>
              <a:t>: A private constructor is defined to prevent instantiation of the LZW class, as this class only provides static methods.</a:t>
            </a:r>
          </a:p>
          <a:p>
            <a:pPr defTabSz="1097280" eaLnBrk="0" fontAlgn="base" hangingPunct="0">
              <a:spcBef>
                <a:spcPct val="0"/>
              </a:spcBef>
              <a:spcAft>
                <a:spcPct val="0"/>
              </a:spcAft>
              <a:buFontTx/>
              <a:buChar char="•"/>
            </a:pPr>
            <a:r>
              <a:rPr lang="en-US" altLang="en-US" sz="1680" b="1" dirty="0">
                <a:solidFill>
                  <a:schemeClr val="bg2"/>
                </a:solidFill>
              </a:rPr>
              <a:t>compress Method</a:t>
            </a:r>
            <a:r>
              <a:rPr lang="en-US" altLang="en-US" sz="1680" dirty="0">
                <a:solidFill>
                  <a:schemeClr val="bg2"/>
                </a:solidFill>
              </a:rPr>
              <a:t>: This method takes two parameters:</a:t>
            </a:r>
          </a:p>
          <a:p>
            <a:pPr defTabSz="1097280" eaLnBrk="0" fontAlgn="base" hangingPunct="0">
              <a:spcBef>
                <a:spcPct val="0"/>
              </a:spcBef>
              <a:spcAft>
                <a:spcPct val="0"/>
              </a:spcAft>
              <a:buFontTx/>
              <a:buChar char="•"/>
            </a:pPr>
            <a:r>
              <a:rPr lang="en-US" altLang="en-US" sz="1680" dirty="0" err="1">
                <a:solidFill>
                  <a:schemeClr val="bg2"/>
                </a:solidFill>
              </a:rPr>
              <a:t>inputPath</a:t>
            </a:r>
            <a:r>
              <a:rPr lang="en-US" altLang="en-US" sz="1680" dirty="0">
                <a:solidFill>
                  <a:schemeClr val="bg2"/>
                </a:solidFill>
              </a:rPr>
              <a:t>: Path of the file to be compressed.</a:t>
            </a:r>
          </a:p>
          <a:p>
            <a:pPr defTabSz="1097280" eaLnBrk="0" fontAlgn="base" hangingPunct="0">
              <a:spcBef>
                <a:spcPct val="0"/>
              </a:spcBef>
              <a:spcAft>
                <a:spcPct val="0"/>
              </a:spcAft>
              <a:buFontTx/>
              <a:buChar char="•"/>
            </a:pPr>
            <a:r>
              <a:rPr lang="en-US" altLang="en-US" sz="1680" dirty="0" err="1">
                <a:solidFill>
                  <a:schemeClr val="bg2"/>
                </a:solidFill>
              </a:rPr>
              <a:t>outputPath</a:t>
            </a:r>
            <a:r>
              <a:rPr lang="en-US" altLang="en-US" sz="1680" dirty="0">
                <a:solidFill>
                  <a:schemeClr val="bg2"/>
                </a:solidFill>
              </a:rPr>
              <a:t>: Path to save the compressed output.</a:t>
            </a:r>
          </a:p>
          <a:p>
            <a:pPr defTabSz="1097280" eaLnBrk="0" fontAlgn="base" hangingPunct="0">
              <a:spcBef>
                <a:spcPct val="0"/>
              </a:spcBef>
              <a:spcAft>
                <a:spcPct val="0"/>
              </a:spcAft>
              <a:buFontTx/>
              <a:buChar char="•"/>
            </a:pPr>
            <a:r>
              <a:rPr lang="en-US" altLang="en-US" sz="1680" dirty="0">
                <a:solidFill>
                  <a:schemeClr val="bg2"/>
                </a:solidFill>
              </a:rPr>
              <a:t>The method reads the entire input file into a String, preparing it for compression by building a dictionary of codewords that represent repeating patterns in the input.</a:t>
            </a:r>
          </a:p>
          <a:p>
            <a:pPr defTabSz="1097280" eaLnBrk="0" fontAlgn="base" hangingPunct="0">
              <a:spcBef>
                <a:spcPct val="0"/>
              </a:spcBef>
              <a:spcAft>
                <a:spcPct val="0"/>
              </a:spcAft>
            </a:pPr>
            <a:endParaRPr lang="en-US" altLang="en-US" sz="1680" dirty="0">
              <a:solidFill>
                <a:schemeClr val="bg2"/>
              </a:solidFill>
            </a:endParaRPr>
          </a:p>
        </p:txBody>
      </p:sp>
    </p:spTree>
    <p:extLst>
      <p:ext uri="{BB962C8B-B14F-4D97-AF65-F5344CB8AC3E}">
        <p14:creationId xmlns:p14="http://schemas.microsoft.com/office/powerpoint/2010/main" val="1617011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56D31D1F-FF20-B6E4-CAE9-0B4513C5CC20}"/>
              </a:ext>
            </a:extLst>
          </p:cNvPr>
          <p:cNvPicPr>
            <a:picLocks noGrp="1" noChangeAspect="1"/>
          </p:cNvPicPr>
          <p:nvPr>
            <p:ph idx="1"/>
          </p:nvPr>
        </p:nvPicPr>
        <p:blipFill>
          <a:blip r:embed="rId2"/>
          <a:srcRect r="38649"/>
          <a:stretch/>
        </p:blipFill>
        <p:spPr>
          <a:xfrm>
            <a:off x="0" y="991092"/>
            <a:ext cx="6642874" cy="5946550"/>
          </a:xfrm>
        </p:spPr>
      </p:pic>
      <p:sp>
        <p:nvSpPr>
          <p:cNvPr id="12" name="Rectangle 2">
            <a:extLst>
              <a:ext uri="{FF2B5EF4-FFF2-40B4-BE49-F238E27FC236}">
                <a16:creationId xmlns:a16="http://schemas.microsoft.com/office/drawing/2014/main" id="{2E9E3BCF-ECC5-330B-30D9-95FDC1267EC3}"/>
              </a:ext>
            </a:extLst>
          </p:cNvPr>
          <p:cNvSpPr>
            <a:spLocks noChangeArrowheads="1"/>
          </p:cNvSpPr>
          <p:nvPr/>
        </p:nvSpPr>
        <p:spPr bwMode="auto">
          <a:xfrm>
            <a:off x="6701668" y="957012"/>
            <a:ext cx="7928732" cy="6315575"/>
          </a:xfrm>
          <a:prstGeom prst="rect">
            <a:avLst/>
          </a:prstGeom>
          <a:solidFill>
            <a:schemeClr val="tx1"/>
          </a:solidFill>
          <a:ln>
            <a:noFill/>
          </a:ln>
          <a:effec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n-US" altLang="en-US" sz="1440" b="1" dirty="0">
                <a:solidFill>
                  <a:schemeClr val="bg2"/>
                </a:solidFill>
              </a:rPr>
              <a:t>Compress</a:t>
            </a:r>
          </a:p>
          <a:p>
            <a:pPr defTabSz="1097280" eaLnBrk="0" fontAlgn="base" hangingPunct="0">
              <a:spcBef>
                <a:spcPct val="0"/>
              </a:spcBef>
              <a:spcAft>
                <a:spcPct val="0"/>
              </a:spcAft>
            </a:pPr>
            <a:r>
              <a:rPr lang="en-US" altLang="en-US" sz="1440" b="1" dirty="0">
                <a:solidFill>
                  <a:schemeClr val="bg2"/>
                </a:solidFill>
              </a:rPr>
              <a:t>Symbol Table Update</a:t>
            </a:r>
            <a:r>
              <a:rPr lang="en-US" altLang="en-US" sz="1440" dirty="0">
                <a:solidFill>
                  <a:schemeClr val="bg2"/>
                </a:solidFill>
              </a:rPr>
              <a:t>:</a:t>
            </a:r>
          </a:p>
          <a:p>
            <a:pPr defTabSz="1097280" eaLnBrk="0" fontAlgn="base" hangingPunct="0">
              <a:spcBef>
                <a:spcPct val="0"/>
              </a:spcBef>
              <a:spcAft>
                <a:spcPct val="0"/>
              </a:spcAft>
            </a:pPr>
            <a:r>
              <a:rPr lang="en-US" altLang="en-US" sz="1440" dirty="0">
                <a:solidFill>
                  <a:schemeClr val="bg2"/>
                </a:solidFill>
              </a:rPr>
              <a:t>If a new code can be added (i.e., code &lt; L), it adds the longest prefix of the input string to the symbol table.</a:t>
            </a:r>
          </a:p>
          <a:p>
            <a:pPr defTabSz="1097280" eaLnBrk="0" fontAlgn="base" hangingPunct="0">
              <a:spcBef>
                <a:spcPct val="0"/>
              </a:spcBef>
              <a:spcAft>
                <a:spcPct val="0"/>
              </a:spcAft>
            </a:pPr>
            <a:r>
              <a:rPr lang="en-US" altLang="en-US" sz="1440" dirty="0">
                <a:solidFill>
                  <a:schemeClr val="bg2"/>
                </a:solidFill>
              </a:rPr>
              <a:t>It then updates the input string by removing the matched prefix, moving to the next part of the string.</a:t>
            </a:r>
          </a:p>
          <a:p>
            <a:pPr defTabSz="1097280" eaLnBrk="0" fontAlgn="base" hangingPunct="0">
              <a:spcBef>
                <a:spcPct val="0"/>
              </a:spcBef>
              <a:spcAft>
                <a:spcPct val="0"/>
              </a:spcAft>
            </a:pPr>
            <a:r>
              <a:rPr lang="en-US" altLang="en-US" sz="1440" b="1" dirty="0">
                <a:solidFill>
                  <a:schemeClr val="bg2"/>
                </a:solidFill>
              </a:rPr>
              <a:t>Writing EOF</a:t>
            </a:r>
            <a:r>
              <a:rPr lang="en-US" altLang="en-US" sz="1440" dirty="0">
                <a:solidFill>
                  <a:schemeClr val="bg2"/>
                </a:solidFill>
              </a:rPr>
              <a:t>: </a:t>
            </a:r>
          </a:p>
          <a:p>
            <a:pPr defTabSz="1097280" eaLnBrk="0" fontAlgn="base" hangingPunct="0">
              <a:spcBef>
                <a:spcPct val="0"/>
              </a:spcBef>
              <a:spcAft>
                <a:spcPct val="0"/>
              </a:spcAft>
            </a:pPr>
            <a:r>
              <a:rPr lang="en-US" altLang="en-US" sz="1440" dirty="0">
                <a:solidFill>
                  <a:schemeClr val="bg2"/>
                </a:solidFill>
              </a:rPr>
              <a:t>Once compression is complete, it writes an end-of-file marker (EOF) code to the output stream.</a:t>
            </a:r>
          </a:p>
          <a:p>
            <a:pPr defTabSz="1097280" eaLnBrk="0" fontAlgn="base" hangingPunct="0">
              <a:spcBef>
                <a:spcPct val="0"/>
              </a:spcBef>
              <a:spcAft>
                <a:spcPct val="0"/>
              </a:spcAft>
            </a:pPr>
            <a:r>
              <a:rPr lang="en-US" altLang="en-US" sz="1440" b="1" dirty="0">
                <a:solidFill>
                  <a:schemeClr val="bg2"/>
                </a:solidFill>
              </a:rPr>
              <a:t>Close Streams</a:t>
            </a:r>
            <a:r>
              <a:rPr lang="en-US" altLang="en-US" sz="1440" dirty="0">
                <a:solidFill>
                  <a:schemeClr val="bg2"/>
                </a:solidFill>
              </a:rPr>
              <a:t>: Ensures that both the </a:t>
            </a:r>
            <a:r>
              <a:rPr lang="en-US" altLang="en-US" sz="1440" dirty="0" err="1">
                <a:solidFill>
                  <a:schemeClr val="bg2"/>
                </a:solidFill>
              </a:rPr>
              <a:t>BinaryStdOut</a:t>
            </a:r>
            <a:r>
              <a:rPr lang="en-US" altLang="en-US" sz="1440" dirty="0">
                <a:solidFill>
                  <a:schemeClr val="bg2"/>
                </a:solidFill>
              </a:rPr>
              <a:t> and </a:t>
            </a:r>
            <a:r>
              <a:rPr lang="en-US" altLang="en-US" sz="1440" dirty="0" err="1">
                <a:solidFill>
                  <a:schemeClr val="bg2"/>
                </a:solidFill>
              </a:rPr>
              <a:t>FileOutputStream</a:t>
            </a:r>
            <a:r>
              <a:rPr lang="en-US" altLang="en-US" sz="1440" dirty="0">
                <a:solidFill>
                  <a:schemeClr val="bg2"/>
                </a:solidFill>
              </a:rPr>
              <a:t> are closed.</a:t>
            </a:r>
          </a:p>
          <a:p>
            <a:pPr defTabSz="1097280" eaLnBrk="0" fontAlgn="base" hangingPunct="0">
              <a:spcBef>
                <a:spcPct val="0"/>
              </a:spcBef>
              <a:spcAft>
                <a:spcPct val="0"/>
              </a:spcAft>
            </a:pPr>
            <a:r>
              <a:rPr lang="en-US" altLang="en-US" sz="1440" b="1" dirty="0">
                <a:solidFill>
                  <a:schemeClr val="bg2"/>
                </a:solidFill>
              </a:rPr>
              <a:t>Exception Handling</a:t>
            </a:r>
            <a:r>
              <a:rPr lang="en-US" altLang="en-US" sz="1440" dirty="0">
                <a:solidFill>
                  <a:schemeClr val="bg2"/>
                </a:solidFill>
              </a:rPr>
              <a:t>: Catches and handles any </a:t>
            </a:r>
            <a:r>
              <a:rPr lang="en-US" altLang="en-US" sz="1440" dirty="0" err="1">
                <a:solidFill>
                  <a:schemeClr val="bg2"/>
                </a:solidFill>
              </a:rPr>
              <a:t>IOException</a:t>
            </a:r>
            <a:r>
              <a:rPr lang="en-US" altLang="en-US" sz="1440" dirty="0">
                <a:solidFill>
                  <a:schemeClr val="bg2"/>
                </a:solidFill>
              </a:rPr>
              <a:t> that occurs during file operations, printing an error message.</a:t>
            </a:r>
          </a:p>
          <a:p>
            <a:pPr defTabSz="1097280" eaLnBrk="0" fontAlgn="base" hangingPunct="0">
              <a:spcBef>
                <a:spcPct val="0"/>
              </a:spcBef>
              <a:spcAft>
                <a:spcPct val="0"/>
              </a:spcAft>
            </a:pPr>
            <a:endParaRPr lang="en-US" altLang="en-US" sz="1440" dirty="0">
              <a:solidFill>
                <a:schemeClr val="bg2"/>
              </a:solidFill>
            </a:endParaRPr>
          </a:p>
          <a:p>
            <a:pPr defTabSz="1097280" eaLnBrk="0" fontAlgn="base" hangingPunct="0">
              <a:spcBef>
                <a:spcPct val="0"/>
              </a:spcBef>
              <a:spcAft>
                <a:spcPct val="0"/>
              </a:spcAft>
            </a:pPr>
            <a:r>
              <a:rPr lang="en-US" altLang="en-US" sz="1440" b="1" dirty="0" err="1">
                <a:solidFill>
                  <a:schemeClr val="bg2"/>
                </a:solidFill>
              </a:rPr>
              <a:t>DeCompress</a:t>
            </a:r>
            <a:endParaRPr lang="en-US" altLang="en-US" sz="1440" b="1" dirty="0">
              <a:solidFill>
                <a:schemeClr val="bg2"/>
              </a:solidFill>
            </a:endParaRPr>
          </a:p>
          <a:p>
            <a:pPr defTabSz="1097280" eaLnBrk="0" fontAlgn="base" hangingPunct="0">
              <a:spcBef>
                <a:spcPct val="0"/>
              </a:spcBef>
              <a:spcAft>
                <a:spcPct val="0"/>
              </a:spcAft>
            </a:pPr>
            <a:r>
              <a:rPr lang="en-US" altLang="en-US" sz="1440" dirty="0">
                <a:solidFill>
                  <a:schemeClr val="bg2"/>
                </a:solidFill>
              </a:rPr>
              <a:t>The expand method is responsible for decompressing the compressed file back to its original content.</a:t>
            </a:r>
          </a:p>
          <a:p>
            <a:pPr defTabSz="1097280" eaLnBrk="0" fontAlgn="base" hangingPunct="0">
              <a:spcBef>
                <a:spcPct val="0"/>
              </a:spcBef>
              <a:spcAft>
                <a:spcPct val="0"/>
              </a:spcAft>
              <a:buFontTx/>
              <a:buAutoNum type="arabicPeriod"/>
            </a:pPr>
            <a:r>
              <a:rPr lang="en-US" altLang="en-US" sz="1440" b="1" dirty="0">
                <a:solidFill>
                  <a:schemeClr val="bg2"/>
                </a:solidFill>
              </a:rPr>
              <a:t>File Setup</a:t>
            </a:r>
            <a:r>
              <a:rPr lang="en-US" altLang="en-US" sz="1440" dirty="0">
                <a:solidFill>
                  <a:schemeClr val="bg2"/>
                </a:solidFill>
              </a:rPr>
              <a:t>:</a:t>
            </a:r>
          </a:p>
          <a:p>
            <a:pPr marL="548640" lvl="1" defTabSz="1097280" eaLnBrk="0" fontAlgn="base" hangingPunct="0">
              <a:spcBef>
                <a:spcPct val="0"/>
              </a:spcBef>
              <a:spcAft>
                <a:spcPct val="0"/>
              </a:spcAft>
              <a:buFontTx/>
              <a:buChar char="•"/>
            </a:pPr>
            <a:r>
              <a:rPr lang="en-US" altLang="en-US" sz="1440" dirty="0">
                <a:solidFill>
                  <a:schemeClr val="bg2"/>
                </a:solidFill>
              </a:rPr>
              <a:t>Initializes a </a:t>
            </a:r>
            <a:r>
              <a:rPr lang="en-US" altLang="en-US" sz="1440" dirty="0" err="1">
                <a:solidFill>
                  <a:schemeClr val="bg2"/>
                </a:solidFill>
              </a:rPr>
              <a:t>FileInputStream</a:t>
            </a:r>
            <a:r>
              <a:rPr lang="en-US" altLang="en-US" sz="1440" dirty="0">
                <a:solidFill>
                  <a:schemeClr val="bg2"/>
                </a:solidFill>
              </a:rPr>
              <a:t> and </a:t>
            </a:r>
            <a:r>
              <a:rPr lang="en-US" altLang="en-US" sz="1440" dirty="0" err="1">
                <a:solidFill>
                  <a:schemeClr val="bg2"/>
                </a:solidFill>
              </a:rPr>
              <a:t>BinaryStdIn</a:t>
            </a:r>
            <a:r>
              <a:rPr lang="en-US" altLang="en-US" sz="1440" dirty="0">
                <a:solidFill>
                  <a:schemeClr val="bg2"/>
                </a:solidFill>
              </a:rPr>
              <a:t> to read the compressed file.</a:t>
            </a:r>
          </a:p>
          <a:p>
            <a:pPr marL="548640" lvl="1" defTabSz="1097280" eaLnBrk="0" fontAlgn="base" hangingPunct="0">
              <a:spcBef>
                <a:spcPct val="0"/>
              </a:spcBef>
              <a:spcAft>
                <a:spcPct val="0"/>
              </a:spcAft>
              <a:buFontTx/>
              <a:buChar char="•"/>
            </a:pPr>
            <a:r>
              <a:rPr lang="en-US" altLang="en-US" sz="1440" dirty="0">
                <a:solidFill>
                  <a:schemeClr val="bg2"/>
                </a:solidFill>
              </a:rPr>
              <a:t>Initializes a </a:t>
            </a:r>
            <a:r>
              <a:rPr lang="en-US" altLang="en-US" sz="1440" dirty="0" err="1">
                <a:solidFill>
                  <a:schemeClr val="bg2"/>
                </a:solidFill>
              </a:rPr>
              <a:t>FileOutputStream</a:t>
            </a:r>
            <a:r>
              <a:rPr lang="en-US" altLang="en-US" sz="1440" dirty="0">
                <a:solidFill>
                  <a:schemeClr val="bg2"/>
                </a:solidFill>
              </a:rPr>
              <a:t> and </a:t>
            </a:r>
            <a:r>
              <a:rPr lang="en-US" altLang="en-US" sz="1440" dirty="0" err="1">
                <a:solidFill>
                  <a:schemeClr val="bg2"/>
                </a:solidFill>
              </a:rPr>
              <a:t>BinaryStdOut</a:t>
            </a:r>
            <a:r>
              <a:rPr lang="en-US" altLang="en-US" sz="1440" dirty="0">
                <a:solidFill>
                  <a:schemeClr val="bg2"/>
                </a:solidFill>
              </a:rPr>
              <a:t> to write the decompressed output.</a:t>
            </a:r>
          </a:p>
          <a:p>
            <a:pPr defTabSz="1097280" eaLnBrk="0" fontAlgn="base" hangingPunct="0">
              <a:spcBef>
                <a:spcPct val="0"/>
              </a:spcBef>
              <a:spcAft>
                <a:spcPct val="0"/>
              </a:spcAft>
              <a:buFontTx/>
              <a:buAutoNum type="arabicPeriod" startAt="2"/>
            </a:pPr>
            <a:r>
              <a:rPr lang="en-US" altLang="en-US" sz="1440" b="1" dirty="0">
                <a:solidFill>
                  <a:schemeClr val="bg2"/>
                </a:solidFill>
              </a:rPr>
              <a:t>Symbol Table Initialization</a:t>
            </a:r>
            <a:r>
              <a:rPr lang="en-US" altLang="en-US" sz="1440" dirty="0">
                <a:solidFill>
                  <a:schemeClr val="bg2"/>
                </a:solidFill>
              </a:rPr>
              <a:t>:</a:t>
            </a:r>
          </a:p>
          <a:p>
            <a:pPr marL="548640" lvl="1" defTabSz="1097280" eaLnBrk="0" fontAlgn="base" hangingPunct="0">
              <a:spcBef>
                <a:spcPct val="0"/>
              </a:spcBef>
              <a:spcAft>
                <a:spcPct val="0"/>
              </a:spcAft>
              <a:buFontTx/>
              <a:buChar char="•"/>
            </a:pPr>
            <a:r>
              <a:rPr lang="en-US" altLang="en-US" sz="1440" dirty="0">
                <a:solidFill>
                  <a:schemeClr val="bg2"/>
                </a:solidFill>
              </a:rPr>
              <a:t>Creates an array </a:t>
            </a:r>
            <a:r>
              <a:rPr lang="en-US" altLang="en-US" sz="1440" dirty="0" err="1">
                <a:solidFill>
                  <a:schemeClr val="bg2"/>
                </a:solidFill>
              </a:rPr>
              <a:t>st</a:t>
            </a:r>
            <a:r>
              <a:rPr lang="en-US" altLang="en-US" sz="1440" dirty="0">
                <a:solidFill>
                  <a:schemeClr val="bg2"/>
                </a:solidFill>
              </a:rPr>
              <a:t> with size L to store the symbol table for decompression.</a:t>
            </a:r>
          </a:p>
          <a:p>
            <a:pPr marL="548640" lvl="1" defTabSz="1097280" eaLnBrk="0" fontAlgn="base" hangingPunct="0">
              <a:spcBef>
                <a:spcPct val="0"/>
              </a:spcBef>
              <a:spcAft>
                <a:spcPct val="0"/>
              </a:spcAft>
              <a:buFontTx/>
              <a:buChar char="•"/>
            </a:pPr>
            <a:r>
              <a:rPr lang="en-US" altLang="en-US" sz="1440" dirty="0">
                <a:solidFill>
                  <a:schemeClr val="bg2"/>
                </a:solidFill>
              </a:rPr>
              <a:t>Fills </a:t>
            </a:r>
            <a:r>
              <a:rPr lang="en-US" altLang="en-US" sz="1440" dirty="0" err="1">
                <a:solidFill>
                  <a:schemeClr val="bg2"/>
                </a:solidFill>
              </a:rPr>
              <a:t>st</a:t>
            </a:r>
            <a:r>
              <a:rPr lang="en-US" altLang="en-US" sz="1440" dirty="0">
                <a:solidFill>
                  <a:schemeClr val="bg2"/>
                </a:solidFill>
              </a:rPr>
              <a:t> with the ASCII characters (0 to 255) and sets a lookahead entry for the EOF.</a:t>
            </a:r>
          </a:p>
          <a:p>
            <a:pPr defTabSz="1097280" eaLnBrk="0" fontAlgn="base" hangingPunct="0">
              <a:spcBef>
                <a:spcPct val="0"/>
              </a:spcBef>
              <a:spcAft>
                <a:spcPct val="0"/>
              </a:spcAft>
              <a:buFontTx/>
              <a:buAutoNum type="arabicPeriod" startAt="3"/>
            </a:pPr>
            <a:r>
              <a:rPr lang="en-US" altLang="en-US" sz="1440" b="1" dirty="0">
                <a:solidFill>
                  <a:schemeClr val="bg2"/>
                </a:solidFill>
              </a:rPr>
              <a:t>Read and Expand</a:t>
            </a:r>
            <a:r>
              <a:rPr lang="en-US" altLang="en-US" sz="1440" dirty="0">
                <a:solidFill>
                  <a:schemeClr val="bg2"/>
                </a:solidFill>
              </a:rPr>
              <a:t>:</a:t>
            </a:r>
          </a:p>
          <a:p>
            <a:pPr marL="548640" lvl="1" defTabSz="1097280" eaLnBrk="0" fontAlgn="base" hangingPunct="0">
              <a:spcBef>
                <a:spcPct val="0"/>
              </a:spcBef>
              <a:spcAft>
                <a:spcPct val="0"/>
              </a:spcAft>
              <a:buFontTx/>
              <a:buChar char="•"/>
            </a:pPr>
            <a:r>
              <a:rPr lang="en-US" altLang="en-US" sz="1440" dirty="0">
                <a:solidFill>
                  <a:schemeClr val="bg2"/>
                </a:solidFill>
              </a:rPr>
              <a:t>Reads the first codeword and sets it as the initial val.</a:t>
            </a:r>
          </a:p>
          <a:p>
            <a:pPr marL="548640" lvl="1" defTabSz="1097280" eaLnBrk="0" fontAlgn="base" hangingPunct="0">
              <a:spcBef>
                <a:spcPct val="0"/>
              </a:spcBef>
              <a:spcAft>
                <a:spcPct val="0"/>
              </a:spcAft>
              <a:buFontTx/>
              <a:buChar char="•"/>
            </a:pPr>
            <a:r>
              <a:rPr lang="en-US" altLang="en-US" sz="1440" dirty="0">
                <a:solidFill>
                  <a:schemeClr val="bg2"/>
                </a:solidFill>
              </a:rPr>
              <a:t>Enters a loop that writes </a:t>
            </a:r>
            <a:r>
              <a:rPr lang="en-US" altLang="en-US" sz="1440" dirty="0" err="1">
                <a:solidFill>
                  <a:schemeClr val="bg2"/>
                </a:solidFill>
              </a:rPr>
              <a:t>val</a:t>
            </a:r>
            <a:r>
              <a:rPr lang="en-US" altLang="en-US" sz="1440" dirty="0">
                <a:solidFill>
                  <a:schemeClr val="bg2"/>
                </a:solidFill>
              </a:rPr>
              <a:t> to the output and reads the next codeword.</a:t>
            </a:r>
          </a:p>
          <a:p>
            <a:pPr marL="548640" lvl="1" defTabSz="1097280" eaLnBrk="0" fontAlgn="base" hangingPunct="0">
              <a:spcBef>
                <a:spcPct val="0"/>
              </a:spcBef>
              <a:spcAft>
                <a:spcPct val="0"/>
              </a:spcAft>
              <a:buFontTx/>
              <a:buChar char="•"/>
            </a:pPr>
            <a:r>
              <a:rPr lang="en-US" altLang="en-US" sz="1440" dirty="0">
                <a:solidFill>
                  <a:schemeClr val="bg2"/>
                </a:solidFill>
              </a:rPr>
              <a:t>Handles special cases to manage dictionary updates, ensuring the correct sequence is reconstructed.</a:t>
            </a:r>
          </a:p>
          <a:p>
            <a:pPr defTabSz="1097280" eaLnBrk="0" fontAlgn="base" hangingPunct="0">
              <a:spcBef>
                <a:spcPct val="0"/>
              </a:spcBef>
              <a:spcAft>
                <a:spcPct val="0"/>
              </a:spcAft>
            </a:pPr>
            <a:r>
              <a:rPr lang="en-US" altLang="en-US" sz="1440" dirty="0">
                <a:solidFill>
                  <a:schemeClr val="bg2"/>
                </a:solidFill>
              </a:rPr>
              <a:t>This code represents the main operations for compressing and decompressing a file using the LZW algorithm, covering both the compress and expand phases. The methods dynamically manage a dictionary of codewords to handle repeated patterns in the input, reducing file size during compression and reconstructing the original data during decompression.</a:t>
            </a:r>
          </a:p>
        </p:txBody>
      </p:sp>
      <p:pic>
        <p:nvPicPr>
          <p:cNvPr id="2" name="Content Placeholder 7">
            <a:extLst>
              <a:ext uri="{FF2B5EF4-FFF2-40B4-BE49-F238E27FC236}">
                <a16:creationId xmlns:a16="http://schemas.microsoft.com/office/drawing/2014/main" id="{649FA539-A020-E54E-BCA5-722F1C314FEA}"/>
              </a:ext>
            </a:extLst>
          </p:cNvPr>
          <p:cNvPicPr>
            <a:picLocks noChangeAspect="1"/>
          </p:cNvPicPr>
          <p:nvPr/>
        </p:nvPicPr>
        <p:blipFill>
          <a:blip r:embed="rId2"/>
          <a:srcRect r="38649"/>
          <a:stretch/>
        </p:blipFill>
        <p:spPr>
          <a:xfrm>
            <a:off x="0" y="825910"/>
            <a:ext cx="5535728" cy="4955458"/>
          </a:xfrm>
        </p:spPr>
      </p:pic>
      <p:pic>
        <p:nvPicPr>
          <p:cNvPr id="6" name="Picture 5">
            <a:extLst>
              <a:ext uri="{FF2B5EF4-FFF2-40B4-BE49-F238E27FC236}">
                <a16:creationId xmlns:a16="http://schemas.microsoft.com/office/drawing/2014/main" id="{0FD337DE-6407-0EE2-AB87-C0A729F73AB8}"/>
              </a:ext>
            </a:extLst>
          </p:cNvPr>
          <p:cNvPicPr>
            <a:picLocks noChangeAspect="1"/>
          </p:cNvPicPr>
          <p:nvPr/>
        </p:nvPicPr>
        <p:blipFill>
          <a:blip r:embed="rId2"/>
          <a:srcRect r="38285"/>
          <a:stretch/>
        </p:blipFill>
        <p:spPr>
          <a:xfrm>
            <a:off x="356374" y="379551"/>
            <a:ext cx="6345294" cy="6858957"/>
          </a:xfrm>
          <a:prstGeom prst="rect">
            <a:avLst/>
          </a:prstGeom>
        </p:spPr>
      </p:pic>
    </p:spTree>
    <p:extLst>
      <p:ext uri="{BB962C8B-B14F-4D97-AF65-F5344CB8AC3E}">
        <p14:creationId xmlns:p14="http://schemas.microsoft.com/office/powerpoint/2010/main" val="7029119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22CA99-EE85-5FEC-1892-1041BD3EA63F}"/>
              </a:ext>
            </a:extLst>
          </p:cNvPr>
          <p:cNvPicPr>
            <a:picLocks noChangeAspect="1"/>
          </p:cNvPicPr>
          <p:nvPr/>
        </p:nvPicPr>
        <p:blipFill>
          <a:blip r:embed="rId2"/>
          <a:srcRect r="25642"/>
          <a:stretch/>
        </p:blipFill>
        <p:spPr>
          <a:xfrm>
            <a:off x="375231" y="982242"/>
            <a:ext cx="7175944" cy="6265115"/>
          </a:xfrm>
          <a:prstGeom prst="rect">
            <a:avLst/>
          </a:prstGeom>
        </p:spPr>
      </p:pic>
      <p:sp>
        <p:nvSpPr>
          <p:cNvPr id="9" name="Rectangle 1">
            <a:extLst>
              <a:ext uri="{FF2B5EF4-FFF2-40B4-BE49-F238E27FC236}">
                <a16:creationId xmlns:a16="http://schemas.microsoft.com/office/drawing/2014/main" id="{1151D742-B8C8-FFE1-1019-6DF478274857}"/>
              </a:ext>
            </a:extLst>
          </p:cNvPr>
          <p:cNvSpPr>
            <a:spLocks noChangeArrowheads="1"/>
          </p:cNvSpPr>
          <p:nvPr/>
        </p:nvSpPr>
        <p:spPr bwMode="auto">
          <a:xfrm>
            <a:off x="7739954" y="2100566"/>
            <a:ext cx="6807856" cy="3213187"/>
          </a:xfrm>
          <a:prstGeom prst="rect">
            <a:avLst/>
          </a:prstGeom>
          <a:solidFill>
            <a:schemeClr val="tx1"/>
          </a:solidFill>
          <a:ln>
            <a:noFill/>
          </a:ln>
          <a:effec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buFontTx/>
              <a:buChar char="•"/>
            </a:pPr>
            <a:r>
              <a:rPr lang="en-US" altLang="en-US" sz="1680" b="1" dirty="0">
                <a:solidFill>
                  <a:schemeClr val="bg2"/>
                </a:solidFill>
              </a:rPr>
              <a:t>Compression/Decompression Decision</a:t>
            </a:r>
            <a:r>
              <a:rPr lang="en-US" altLang="en-US" sz="1680" dirty="0">
                <a:solidFill>
                  <a:schemeClr val="bg2"/>
                </a:solidFill>
              </a:rPr>
              <a:t>: The program checks if </a:t>
            </a:r>
            <a:r>
              <a:rPr lang="en-US" altLang="en-US" sz="1680" dirty="0" err="1">
                <a:solidFill>
                  <a:schemeClr val="bg2"/>
                </a:solidFill>
              </a:rPr>
              <a:t>doCompression</a:t>
            </a:r>
            <a:r>
              <a:rPr lang="en-US" altLang="en-US" sz="1680" dirty="0">
                <a:solidFill>
                  <a:schemeClr val="bg2"/>
                </a:solidFill>
              </a:rPr>
              <a:t> is set to true to perform compression, otherwise it defaults to decompression.</a:t>
            </a:r>
          </a:p>
          <a:p>
            <a:pPr defTabSz="1097280" eaLnBrk="0" fontAlgn="base" hangingPunct="0">
              <a:spcBef>
                <a:spcPct val="0"/>
              </a:spcBef>
              <a:spcAft>
                <a:spcPct val="0"/>
              </a:spcAft>
              <a:buFontTx/>
              <a:buChar char="•"/>
            </a:pPr>
            <a:r>
              <a:rPr lang="en-US" altLang="en-US" sz="1680" b="1" dirty="0">
                <a:solidFill>
                  <a:schemeClr val="bg2"/>
                </a:solidFill>
              </a:rPr>
              <a:t>File Existence Check</a:t>
            </a:r>
            <a:r>
              <a:rPr lang="en-US" altLang="en-US" sz="1680" dirty="0">
                <a:solidFill>
                  <a:schemeClr val="bg2"/>
                </a:solidFill>
              </a:rPr>
              <a:t>: It verifies the existence of input files (either the original file for compression or the compressed file for decompression) before proceeding.</a:t>
            </a:r>
          </a:p>
          <a:p>
            <a:pPr defTabSz="1097280" eaLnBrk="0" fontAlgn="base" hangingPunct="0">
              <a:spcBef>
                <a:spcPct val="0"/>
              </a:spcBef>
              <a:spcAft>
                <a:spcPct val="0"/>
              </a:spcAft>
              <a:buFontTx/>
              <a:buChar char="•"/>
            </a:pPr>
            <a:r>
              <a:rPr lang="en-US" altLang="en-US" sz="1680" b="1" dirty="0">
                <a:solidFill>
                  <a:schemeClr val="bg2"/>
                </a:solidFill>
              </a:rPr>
              <a:t>Decompression Logic</a:t>
            </a:r>
            <a:r>
              <a:rPr lang="en-US" altLang="en-US" sz="1680" dirty="0">
                <a:solidFill>
                  <a:schemeClr val="bg2"/>
                </a:solidFill>
              </a:rPr>
              <a:t>: In decompression, the code reads codewords from the compressed file and reconstructs the original data, using an array </a:t>
            </a:r>
            <a:r>
              <a:rPr lang="en-US" altLang="en-US" sz="1680" dirty="0" err="1">
                <a:solidFill>
                  <a:schemeClr val="bg2"/>
                </a:solidFill>
              </a:rPr>
              <a:t>st</a:t>
            </a:r>
            <a:r>
              <a:rPr lang="en-US" altLang="en-US" sz="1680" dirty="0">
                <a:solidFill>
                  <a:schemeClr val="bg2"/>
                </a:solidFill>
              </a:rPr>
              <a:t> as a symbol table for decompression and handling special cases.</a:t>
            </a:r>
          </a:p>
          <a:p>
            <a:pPr defTabSz="1097280" eaLnBrk="0" fontAlgn="base" hangingPunct="0">
              <a:spcBef>
                <a:spcPct val="0"/>
              </a:spcBef>
              <a:spcAft>
                <a:spcPct val="0"/>
              </a:spcAft>
              <a:buFontTx/>
              <a:buChar char="•"/>
            </a:pPr>
            <a:r>
              <a:rPr lang="en-US" altLang="en-US" sz="1680" b="1" dirty="0">
                <a:solidFill>
                  <a:schemeClr val="bg2"/>
                </a:solidFill>
              </a:rPr>
              <a:t>File Paths</a:t>
            </a:r>
            <a:r>
              <a:rPr lang="en-US" altLang="en-US" sz="1680" dirty="0">
                <a:solidFill>
                  <a:schemeClr val="bg2"/>
                </a:solidFill>
              </a:rPr>
              <a:t>: The program reads and writes to specified file paths for input and output during compression (</a:t>
            </a:r>
            <a:r>
              <a:rPr lang="en-US" altLang="en-US" sz="1680" dirty="0" err="1">
                <a:solidFill>
                  <a:schemeClr val="bg2"/>
                </a:solidFill>
              </a:rPr>
              <a:t>compressed.bin</a:t>
            </a:r>
            <a:r>
              <a:rPr lang="en-US" altLang="en-US" sz="1680" dirty="0">
                <a:solidFill>
                  <a:schemeClr val="bg2"/>
                </a:solidFill>
              </a:rPr>
              <a:t>) and decompression (decompressed.csv). </a:t>
            </a:r>
          </a:p>
        </p:txBody>
      </p:sp>
    </p:spTree>
    <p:extLst>
      <p:ext uri="{BB962C8B-B14F-4D97-AF65-F5344CB8AC3E}">
        <p14:creationId xmlns:p14="http://schemas.microsoft.com/office/powerpoint/2010/main" val="3729002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657301D-3A03-FC8D-AA70-B15FEA3AA8D8}"/>
              </a:ext>
            </a:extLst>
          </p:cNvPr>
          <p:cNvPicPr>
            <a:picLocks noChangeAspect="1"/>
          </p:cNvPicPr>
          <p:nvPr/>
        </p:nvPicPr>
        <p:blipFill>
          <a:blip r:embed="rId2"/>
          <a:stretch>
            <a:fillRect/>
          </a:stretch>
        </p:blipFill>
        <p:spPr>
          <a:xfrm>
            <a:off x="163546" y="3961418"/>
            <a:ext cx="7151654" cy="4128678"/>
          </a:xfrm>
          <a:prstGeom prst="rect">
            <a:avLst/>
          </a:prstGeom>
        </p:spPr>
      </p:pic>
      <p:pic>
        <p:nvPicPr>
          <p:cNvPr id="7" name="Picture 6">
            <a:extLst>
              <a:ext uri="{FF2B5EF4-FFF2-40B4-BE49-F238E27FC236}">
                <a16:creationId xmlns:a16="http://schemas.microsoft.com/office/drawing/2014/main" id="{632CD1BF-ACCF-E3DB-4F4A-BB4E59E5D7B1}"/>
              </a:ext>
            </a:extLst>
          </p:cNvPr>
          <p:cNvPicPr>
            <a:picLocks noChangeAspect="1"/>
          </p:cNvPicPr>
          <p:nvPr/>
        </p:nvPicPr>
        <p:blipFill>
          <a:blip r:embed="rId3"/>
          <a:stretch>
            <a:fillRect/>
          </a:stretch>
        </p:blipFill>
        <p:spPr>
          <a:xfrm>
            <a:off x="163546" y="106782"/>
            <a:ext cx="11249125" cy="3854636"/>
          </a:xfrm>
          <a:prstGeom prst="rect">
            <a:avLst/>
          </a:prstGeom>
        </p:spPr>
      </p:pic>
      <p:sp>
        <p:nvSpPr>
          <p:cNvPr id="8" name="TextBox 7">
            <a:extLst>
              <a:ext uri="{FF2B5EF4-FFF2-40B4-BE49-F238E27FC236}">
                <a16:creationId xmlns:a16="http://schemas.microsoft.com/office/drawing/2014/main" id="{A5C6E8E5-1CAC-C52A-8999-559842770415}"/>
              </a:ext>
            </a:extLst>
          </p:cNvPr>
          <p:cNvSpPr txBox="1"/>
          <p:nvPr/>
        </p:nvSpPr>
        <p:spPr>
          <a:xfrm>
            <a:off x="8377084" y="5108842"/>
            <a:ext cx="5498198" cy="757130"/>
          </a:xfrm>
          <a:prstGeom prst="rect">
            <a:avLst/>
          </a:prstGeom>
          <a:solidFill>
            <a:schemeClr val="tx1"/>
          </a:solidFill>
        </p:spPr>
        <p:txBody>
          <a:bodyPr wrap="square" rtlCol="0">
            <a:spAutoFit/>
          </a:bodyPr>
          <a:lstStyle/>
          <a:p>
            <a:r>
              <a:rPr lang="en-US" sz="2160" dirty="0">
                <a:solidFill>
                  <a:schemeClr val="bg2"/>
                </a:solidFill>
              </a:rPr>
              <a:t>As you can see the data has converted from excel to binary </a:t>
            </a:r>
          </a:p>
        </p:txBody>
      </p:sp>
    </p:spTree>
    <p:extLst>
      <p:ext uri="{BB962C8B-B14F-4D97-AF65-F5344CB8AC3E}">
        <p14:creationId xmlns:p14="http://schemas.microsoft.com/office/powerpoint/2010/main" val="1301699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7208B6D-76A8-E040-4941-9EDA364C4AAF}"/>
              </a:ext>
            </a:extLst>
          </p:cNvPr>
          <p:cNvPicPr>
            <a:picLocks noChangeAspect="1"/>
          </p:cNvPicPr>
          <p:nvPr/>
        </p:nvPicPr>
        <p:blipFill>
          <a:blip r:embed="rId2"/>
          <a:stretch>
            <a:fillRect/>
          </a:stretch>
        </p:blipFill>
        <p:spPr>
          <a:xfrm>
            <a:off x="0" y="359730"/>
            <a:ext cx="4767670" cy="6207904"/>
          </a:xfrm>
          <a:prstGeom prst="rect">
            <a:avLst/>
          </a:prstGeom>
        </p:spPr>
      </p:pic>
      <p:pic>
        <p:nvPicPr>
          <p:cNvPr id="11" name="Picture 10">
            <a:extLst>
              <a:ext uri="{FF2B5EF4-FFF2-40B4-BE49-F238E27FC236}">
                <a16:creationId xmlns:a16="http://schemas.microsoft.com/office/drawing/2014/main" id="{5A18DFE1-AA70-9D5A-F5A6-006584F83C2F}"/>
              </a:ext>
            </a:extLst>
          </p:cNvPr>
          <p:cNvPicPr>
            <a:picLocks noChangeAspect="1"/>
          </p:cNvPicPr>
          <p:nvPr/>
        </p:nvPicPr>
        <p:blipFill>
          <a:blip r:embed="rId3"/>
          <a:stretch>
            <a:fillRect/>
          </a:stretch>
        </p:blipFill>
        <p:spPr>
          <a:xfrm>
            <a:off x="4767670" y="2181713"/>
            <a:ext cx="4676904" cy="6047887"/>
          </a:xfrm>
          <a:prstGeom prst="rect">
            <a:avLst/>
          </a:prstGeom>
        </p:spPr>
      </p:pic>
      <p:pic>
        <p:nvPicPr>
          <p:cNvPr id="13" name="Picture 12">
            <a:extLst>
              <a:ext uri="{FF2B5EF4-FFF2-40B4-BE49-F238E27FC236}">
                <a16:creationId xmlns:a16="http://schemas.microsoft.com/office/drawing/2014/main" id="{F0F7FA46-A6E0-474F-8B5E-9BF4BC5E7D32}"/>
              </a:ext>
            </a:extLst>
          </p:cNvPr>
          <p:cNvPicPr>
            <a:picLocks noChangeAspect="1"/>
          </p:cNvPicPr>
          <p:nvPr/>
        </p:nvPicPr>
        <p:blipFill>
          <a:blip r:embed="rId4"/>
          <a:stretch>
            <a:fillRect/>
          </a:stretch>
        </p:blipFill>
        <p:spPr>
          <a:xfrm>
            <a:off x="9444574" y="194547"/>
            <a:ext cx="5074658" cy="6583342"/>
          </a:xfrm>
          <a:prstGeom prst="rect">
            <a:avLst/>
          </a:prstGeom>
        </p:spPr>
      </p:pic>
      <p:sp>
        <p:nvSpPr>
          <p:cNvPr id="14" name="TextBox 13">
            <a:extLst>
              <a:ext uri="{FF2B5EF4-FFF2-40B4-BE49-F238E27FC236}">
                <a16:creationId xmlns:a16="http://schemas.microsoft.com/office/drawing/2014/main" id="{7D05D0BF-D416-7B53-55D5-1962EBC7850D}"/>
              </a:ext>
            </a:extLst>
          </p:cNvPr>
          <p:cNvSpPr txBox="1"/>
          <p:nvPr/>
        </p:nvSpPr>
        <p:spPr>
          <a:xfrm>
            <a:off x="5185828" y="1058356"/>
            <a:ext cx="3880114" cy="424732"/>
          </a:xfrm>
          <a:prstGeom prst="rect">
            <a:avLst/>
          </a:prstGeom>
          <a:solidFill>
            <a:schemeClr val="tx1"/>
          </a:solidFill>
        </p:spPr>
        <p:txBody>
          <a:bodyPr wrap="square" rtlCol="0">
            <a:spAutoFit/>
          </a:bodyPr>
          <a:lstStyle/>
          <a:p>
            <a:r>
              <a:rPr lang="en-US" sz="2160" dirty="0">
                <a:solidFill>
                  <a:schemeClr val="bg2"/>
                </a:solidFill>
              </a:rPr>
              <a:t>30 KB data has been compressed</a:t>
            </a:r>
            <a:endParaRPr lang="en-IN" sz="2160" dirty="0">
              <a:solidFill>
                <a:schemeClr val="bg2"/>
              </a:solidFill>
            </a:endParaRPr>
          </a:p>
        </p:txBody>
      </p:sp>
    </p:spTree>
    <p:extLst>
      <p:ext uri="{BB962C8B-B14F-4D97-AF65-F5344CB8AC3E}">
        <p14:creationId xmlns:p14="http://schemas.microsoft.com/office/powerpoint/2010/main" val="2225175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29600"/>
          </a:xfrm>
          <a:prstGeom prst="rect">
            <a:avLst/>
          </a:prstGeom>
        </p:spPr>
      </p:pic>
      <p:pic>
        <p:nvPicPr>
          <p:cNvPr id="3" name="Image 1" descr="preencoded.png"/>
          <p:cNvPicPr>
            <a:picLocks noChangeAspect="1"/>
          </p:cNvPicPr>
          <p:nvPr/>
        </p:nvPicPr>
        <p:blipFill>
          <a:blip r:embed="rId4"/>
          <a:stretch>
            <a:fillRect/>
          </a:stretch>
        </p:blipFill>
        <p:spPr>
          <a:xfrm>
            <a:off x="7598688" y="1956435"/>
            <a:ext cx="6748105" cy="4316730"/>
          </a:xfrm>
          <a:prstGeom prst="rect">
            <a:avLst/>
          </a:prstGeom>
        </p:spPr>
      </p:pic>
      <p:sp>
        <p:nvSpPr>
          <p:cNvPr id="4" name="Text 0"/>
          <p:cNvSpPr/>
          <p:nvPr/>
        </p:nvSpPr>
        <p:spPr>
          <a:xfrm>
            <a:off x="793790" y="2691527"/>
            <a:ext cx="5727621" cy="1417558"/>
          </a:xfrm>
          <a:prstGeom prst="rect">
            <a:avLst/>
          </a:prstGeom>
          <a:noFill/>
          <a:ln/>
        </p:spPr>
        <p:txBody>
          <a:bodyPr wrap="squar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Multiway Merge Algorithm</a:t>
            </a:r>
            <a:endParaRPr lang="en-US" sz="4450" dirty="0"/>
          </a:p>
        </p:txBody>
      </p:sp>
      <p:sp>
        <p:nvSpPr>
          <p:cNvPr id="5" name="Text 1"/>
          <p:cNvSpPr/>
          <p:nvPr/>
        </p:nvSpPr>
        <p:spPr>
          <a:xfrm>
            <a:off x="793790" y="4449247"/>
            <a:ext cx="5727621"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The Multiway Merge Algorithm takes in multiple sorted data streams and merges them into a single sorted output, preserving the order and efficiency of the sorting process.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10436543" cy="708779"/>
          </a:xfrm>
          <a:prstGeom prst="rect">
            <a:avLst/>
          </a:prstGeom>
          <a:noFill/>
          <a:ln/>
        </p:spPr>
        <p:txBody>
          <a:bodyPr wrap="non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Real-Life Applications of Multiway Merge</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Database Indexing</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Multiway merge helps index and search large databases by efficiently organizing and merging data.</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Multimedia Streaming</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It ensures smooth playback of audio and video content by merging and prioritizing data streams.</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312F2B"/>
                </a:solidFill>
                <a:latin typeface="Gelasio" pitchFamily="34" charset="0"/>
                <a:ea typeface="Gelasio" pitchFamily="34" charset="-122"/>
                <a:cs typeface="Gelasio" pitchFamily="34" charset="-120"/>
              </a:rPr>
              <a:t>Scientific Computing</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Researchers use multiway merge to combine and analyze large datasets from experiments and simulations.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4818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Benefits of Multiway Merge Algorithm</a:t>
            </a:r>
            <a:endParaRPr lang="en-US" sz="4450" dirty="0"/>
          </a:p>
        </p:txBody>
      </p:sp>
      <p:sp>
        <p:nvSpPr>
          <p:cNvPr id="4" name="Shape 1"/>
          <p:cNvSpPr/>
          <p:nvPr/>
        </p:nvSpPr>
        <p:spPr>
          <a:xfrm>
            <a:off x="6280190" y="2761059"/>
            <a:ext cx="510302" cy="510302"/>
          </a:xfrm>
          <a:prstGeom prst="roundRect">
            <a:avLst>
              <a:gd name="adj" fmla="val 18669"/>
            </a:avLst>
          </a:prstGeom>
          <a:solidFill>
            <a:srgbClr val="E8E8E3"/>
          </a:solidFill>
          <a:ln w="7620">
            <a:solidFill>
              <a:srgbClr val="CECEC9"/>
            </a:solidFill>
            <a:prstDash val="solid"/>
          </a:ln>
        </p:spPr>
      </p:sp>
      <p:sp>
        <p:nvSpPr>
          <p:cNvPr id="5" name="Text 2"/>
          <p:cNvSpPr/>
          <p:nvPr/>
        </p:nvSpPr>
        <p:spPr>
          <a:xfrm>
            <a:off x="6462236" y="2846070"/>
            <a:ext cx="146209"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1</a:t>
            </a:r>
            <a:endParaRPr lang="en-US" sz="2650" dirty="0"/>
          </a:p>
        </p:txBody>
      </p:sp>
      <p:sp>
        <p:nvSpPr>
          <p:cNvPr id="6" name="Text 3"/>
          <p:cNvSpPr/>
          <p:nvPr/>
        </p:nvSpPr>
        <p:spPr>
          <a:xfrm>
            <a:off x="7017306" y="27610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Improved Efficiency</a:t>
            </a:r>
            <a:endParaRPr lang="en-US" sz="2200" dirty="0"/>
          </a:p>
        </p:txBody>
      </p:sp>
      <p:sp>
        <p:nvSpPr>
          <p:cNvPr id="7" name="Text 4"/>
          <p:cNvSpPr/>
          <p:nvPr/>
        </p:nvSpPr>
        <p:spPr>
          <a:xfrm>
            <a:off x="7017306" y="3251478"/>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Multiway merge significantly reduces the number of comparisons and merging steps required.</a:t>
            </a:r>
            <a:endParaRPr lang="en-US" sz="1750" dirty="0"/>
          </a:p>
        </p:txBody>
      </p:sp>
      <p:sp>
        <p:nvSpPr>
          <p:cNvPr id="8" name="Shape 5"/>
          <p:cNvSpPr/>
          <p:nvPr/>
        </p:nvSpPr>
        <p:spPr>
          <a:xfrm>
            <a:off x="10171867" y="2761059"/>
            <a:ext cx="510302" cy="510302"/>
          </a:xfrm>
          <a:prstGeom prst="roundRect">
            <a:avLst>
              <a:gd name="adj" fmla="val 18669"/>
            </a:avLst>
          </a:prstGeom>
          <a:solidFill>
            <a:srgbClr val="E8E8E3"/>
          </a:solidFill>
          <a:ln w="7620">
            <a:solidFill>
              <a:srgbClr val="CECEC9"/>
            </a:solidFill>
            <a:prstDash val="solid"/>
          </a:ln>
        </p:spPr>
      </p:sp>
      <p:sp>
        <p:nvSpPr>
          <p:cNvPr id="9" name="Text 6"/>
          <p:cNvSpPr/>
          <p:nvPr/>
        </p:nvSpPr>
        <p:spPr>
          <a:xfrm>
            <a:off x="10332006" y="2846070"/>
            <a:ext cx="190024"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2</a:t>
            </a:r>
            <a:endParaRPr lang="en-US" sz="2650" dirty="0"/>
          </a:p>
        </p:txBody>
      </p:sp>
      <p:sp>
        <p:nvSpPr>
          <p:cNvPr id="10" name="Text 7"/>
          <p:cNvSpPr/>
          <p:nvPr/>
        </p:nvSpPr>
        <p:spPr>
          <a:xfrm>
            <a:off x="10908983" y="27610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Enhanced Scalability</a:t>
            </a:r>
            <a:endParaRPr lang="en-US" sz="2200" dirty="0"/>
          </a:p>
        </p:txBody>
      </p:sp>
      <p:sp>
        <p:nvSpPr>
          <p:cNvPr id="11" name="Text 8"/>
          <p:cNvSpPr/>
          <p:nvPr/>
        </p:nvSpPr>
        <p:spPr>
          <a:xfrm>
            <a:off x="10908983" y="3251478"/>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It can handle large datasets by dividing and conquering the sorting process.</a:t>
            </a:r>
            <a:endParaRPr lang="en-US" sz="1750" dirty="0"/>
          </a:p>
        </p:txBody>
      </p:sp>
      <p:sp>
        <p:nvSpPr>
          <p:cNvPr id="12" name="Shape 9"/>
          <p:cNvSpPr/>
          <p:nvPr/>
        </p:nvSpPr>
        <p:spPr>
          <a:xfrm>
            <a:off x="6280190" y="5185053"/>
            <a:ext cx="510302" cy="510302"/>
          </a:xfrm>
          <a:prstGeom prst="roundRect">
            <a:avLst>
              <a:gd name="adj" fmla="val 18669"/>
            </a:avLst>
          </a:prstGeom>
          <a:solidFill>
            <a:srgbClr val="E8E8E3"/>
          </a:solidFill>
          <a:ln w="7620">
            <a:solidFill>
              <a:srgbClr val="CECEC9"/>
            </a:solidFill>
            <a:prstDash val="solid"/>
          </a:ln>
        </p:spPr>
      </p:sp>
      <p:sp>
        <p:nvSpPr>
          <p:cNvPr id="13" name="Text 10"/>
          <p:cNvSpPr/>
          <p:nvPr/>
        </p:nvSpPr>
        <p:spPr>
          <a:xfrm>
            <a:off x="6441400" y="5270063"/>
            <a:ext cx="187762"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3</a:t>
            </a:r>
            <a:endParaRPr lang="en-US" sz="2650" dirty="0"/>
          </a:p>
        </p:txBody>
      </p:sp>
      <p:sp>
        <p:nvSpPr>
          <p:cNvPr id="14" name="Text 11"/>
          <p:cNvSpPr/>
          <p:nvPr/>
        </p:nvSpPr>
        <p:spPr>
          <a:xfrm>
            <a:off x="7017306" y="5185053"/>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Reduced Memory Usage</a:t>
            </a:r>
            <a:endParaRPr lang="en-US" sz="2200" dirty="0"/>
          </a:p>
        </p:txBody>
      </p:sp>
      <p:sp>
        <p:nvSpPr>
          <p:cNvPr id="15" name="Text 12"/>
          <p:cNvSpPr/>
          <p:nvPr/>
        </p:nvSpPr>
        <p:spPr>
          <a:xfrm>
            <a:off x="7017306" y="602980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Multiway merge minimizes the memory footprint compared to traditional sorting algorithms.</a:t>
            </a:r>
            <a:endParaRPr lang="en-US" sz="1750" dirty="0"/>
          </a:p>
        </p:txBody>
      </p:sp>
      <p:sp>
        <p:nvSpPr>
          <p:cNvPr id="16" name="Shape 13"/>
          <p:cNvSpPr/>
          <p:nvPr/>
        </p:nvSpPr>
        <p:spPr>
          <a:xfrm>
            <a:off x="10171867" y="5185053"/>
            <a:ext cx="510302" cy="510302"/>
          </a:xfrm>
          <a:prstGeom prst="roundRect">
            <a:avLst>
              <a:gd name="adj" fmla="val 18669"/>
            </a:avLst>
          </a:prstGeom>
          <a:solidFill>
            <a:srgbClr val="E8E8E3"/>
          </a:solidFill>
          <a:ln w="7620">
            <a:solidFill>
              <a:srgbClr val="CECEC9"/>
            </a:solidFill>
            <a:prstDash val="solid"/>
          </a:ln>
        </p:spPr>
      </p:sp>
      <p:sp>
        <p:nvSpPr>
          <p:cNvPr id="17" name="Text 14"/>
          <p:cNvSpPr/>
          <p:nvPr/>
        </p:nvSpPr>
        <p:spPr>
          <a:xfrm>
            <a:off x="10330815" y="5270063"/>
            <a:ext cx="192286" cy="340281"/>
          </a:xfrm>
          <a:prstGeom prst="rect">
            <a:avLst/>
          </a:prstGeom>
          <a:noFill/>
          <a:ln/>
        </p:spPr>
        <p:txBody>
          <a:bodyPr wrap="none" lIns="0" tIns="0" rIns="0" bIns="0" rtlCol="0" anchor="t"/>
          <a:lstStyle/>
          <a:p>
            <a:pPr marL="0" indent="0" algn="ctr">
              <a:lnSpc>
                <a:spcPts val="2650"/>
              </a:lnSpc>
              <a:buNone/>
            </a:pPr>
            <a:r>
              <a:rPr lang="en-US" sz="2650" dirty="0">
                <a:solidFill>
                  <a:srgbClr val="272525"/>
                </a:solidFill>
                <a:latin typeface="Gelasio" pitchFamily="34" charset="0"/>
                <a:ea typeface="Gelasio" pitchFamily="34" charset="-122"/>
                <a:cs typeface="Gelasio" pitchFamily="34" charset="-120"/>
              </a:rPr>
              <a:t>4</a:t>
            </a:r>
            <a:endParaRPr lang="en-US" sz="2650" dirty="0"/>
          </a:p>
        </p:txBody>
      </p:sp>
      <p:sp>
        <p:nvSpPr>
          <p:cNvPr id="18" name="Text 15"/>
          <p:cNvSpPr/>
          <p:nvPr/>
        </p:nvSpPr>
        <p:spPr>
          <a:xfrm>
            <a:off x="10908983" y="518505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272525"/>
                </a:solidFill>
                <a:latin typeface="Gelasio" pitchFamily="34" charset="0"/>
                <a:ea typeface="Gelasio" pitchFamily="34" charset="-122"/>
                <a:cs typeface="Gelasio" pitchFamily="34" charset="-120"/>
              </a:rPr>
              <a:t>Faster Performance</a:t>
            </a:r>
            <a:endParaRPr lang="en-US" sz="2200" dirty="0"/>
          </a:p>
        </p:txBody>
      </p:sp>
      <p:sp>
        <p:nvSpPr>
          <p:cNvPr id="19" name="Text 16"/>
          <p:cNvSpPr/>
          <p:nvPr/>
        </p:nvSpPr>
        <p:spPr>
          <a:xfrm>
            <a:off x="10908983" y="567547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The algorithm's optimized design leads to faster sorting times, especially for huge datasets.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528405"/>
            <a:ext cx="8066484" cy="708779"/>
          </a:xfrm>
          <a:prstGeom prst="rect">
            <a:avLst/>
          </a:prstGeom>
          <a:noFill/>
          <a:ln/>
        </p:spPr>
        <p:txBody>
          <a:bodyPr wrap="non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Data set: Financial Transactions</a:t>
            </a:r>
            <a:endParaRPr lang="en-US" sz="4450" dirty="0"/>
          </a:p>
        </p:txBody>
      </p:sp>
      <p:sp>
        <p:nvSpPr>
          <p:cNvPr id="3" name="Text 1"/>
          <p:cNvSpPr/>
          <p:nvPr/>
        </p:nvSpPr>
        <p:spPr>
          <a:xfrm>
            <a:off x="793790" y="2577346"/>
            <a:ext cx="13042821" cy="580549"/>
          </a:xfrm>
          <a:prstGeom prst="rect">
            <a:avLst/>
          </a:prstGeom>
          <a:noFill/>
          <a:ln/>
        </p:spPr>
        <p:txBody>
          <a:bodyPr wrap="square" lIns="0" tIns="0" rIns="0" bIns="0" rtlCol="0" anchor="t"/>
          <a:lstStyle/>
          <a:p>
            <a:pPr marL="0" indent="0">
              <a:lnSpc>
                <a:spcPts val="2250"/>
              </a:lnSpc>
              <a:buNone/>
            </a:pPr>
            <a:r>
              <a:rPr lang="en-US" sz="1400" dirty="0">
                <a:solidFill>
                  <a:srgbClr val="272525"/>
                </a:solidFill>
                <a:latin typeface="Lato" pitchFamily="34" charset="0"/>
                <a:ea typeface="Lato" pitchFamily="34" charset="-122"/>
                <a:cs typeface="Lato" pitchFamily="34" charset="-120"/>
              </a:rPr>
              <a:t>The data set is in a CSV format that involves financial transactions . Our motive is to take 2 (or more) data sets of financial transactions and merge them into one , the output is returned as a CSV file having the data merged in a sorted manner based on the parameter we select.</a:t>
            </a:r>
            <a:endParaRPr lang="en-US" sz="1400" dirty="0"/>
          </a:p>
        </p:txBody>
      </p:sp>
      <p:sp>
        <p:nvSpPr>
          <p:cNvPr id="4" name="Text 2"/>
          <p:cNvSpPr/>
          <p:nvPr/>
        </p:nvSpPr>
        <p:spPr>
          <a:xfrm>
            <a:off x="793790" y="3413046"/>
            <a:ext cx="13042821" cy="290274"/>
          </a:xfrm>
          <a:prstGeom prst="rect">
            <a:avLst/>
          </a:prstGeom>
          <a:noFill/>
          <a:ln/>
        </p:spPr>
        <p:txBody>
          <a:bodyPr wrap="none" lIns="0" tIns="0" rIns="0" bIns="0" rtlCol="0" anchor="t"/>
          <a:lstStyle/>
          <a:p>
            <a:pPr marL="0" indent="0">
              <a:lnSpc>
                <a:spcPts val="2250"/>
              </a:lnSpc>
              <a:buNone/>
            </a:pPr>
            <a:r>
              <a:rPr lang="en-US" sz="1400" dirty="0">
                <a:solidFill>
                  <a:srgbClr val="272525"/>
                </a:solidFill>
                <a:latin typeface="Lato" pitchFamily="34" charset="0"/>
                <a:ea typeface="Lato" pitchFamily="34" charset="-122"/>
                <a:cs typeface="Lato" pitchFamily="34" charset="-120"/>
              </a:rPr>
              <a:t>Dataset 1 involves 2500 elements</a:t>
            </a:r>
            <a:endParaRPr lang="en-US" sz="1400" dirty="0"/>
          </a:p>
        </p:txBody>
      </p:sp>
      <p:pic>
        <p:nvPicPr>
          <p:cNvPr id="5" name="Image 0" descr="preencoded.png"/>
          <p:cNvPicPr>
            <a:picLocks noChangeAspect="1"/>
          </p:cNvPicPr>
          <p:nvPr/>
        </p:nvPicPr>
        <p:blipFill>
          <a:blip r:embed="rId3"/>
          <a:stretch>
            <a:fillRect/>
          </a:stretch>
        </p:blipFill>
        <p:spPr>
          <a:xfrm>
            <a:off x="1788308" y="3703320"/>
            <a:ext cx="5454026" cy="2782729"/>
          </a:xfrm>
          <a:prstGeom prst="rect">
            <a:avLst/>
          </a:prstGeom>
        </p:spPr>
      </p:pic>
      <p:pic>
        <p:nvPicPr>
          <p:cNvPr id="6" name="Image 1" descr="preencoded.png"/>
          <p:cNvPicPr>
            <a:picLocks noChangeAspect="1"/>
          </p:cNvPicPr>
          <p:nvPr/>
        </p:nvPicPr>
        <p:blipFill>
          <a:blip r:embed="rId4"/>
          <a:stretch>
            <a:fillRect/>
          </a:stretch>
        </p:blipFill>
        <p:spPr>
          <a:xfrm>
            <a:off x="7423785" y="3703320"/>
            <a:ext cx="5412293" cy="278272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88989"/>
            <a:ext cx="8602980" cy="708779"/>
          </a:xfrm>
          <a:prstGeom prst="rect">
            <a:avLst/>
          </a:prstGeom>
          <a:noFill/>
          <a:ln/>
        </p:spPr>
        <p:txBody>
          <a:bodyPr wrap="none" lIns="0" tIns="0" rIns="0" bIns="0" rtlCol="0" anchor="t"/>
          <a:lstStyle/>
          <a:p>
            <a:pPr marL="0" indent="0">
              <a:lnSpc>
                <a:spcPts val="5550"/>
              </a:lnSpc>
              <a:buNone/>
            </a:pPr>
            <a:r>
              <a:rPr lang="en-US" sz="4450" dirty="0">
                <a:solidFill>
                  <a:srgbClr val="312F2B"/>
                </a:solidFill>
                <a:latin typeface="Gelasio" pitchFamily="34" charset="0"/>
                <a:ea typeface="Gelasio" pitchFamily="34" charset="-122"/>
                <a:cs typeface="Gelasio" pitchFamily="34" charset="-120"/>
              </a:rPr>
              <a:t>Data set 2 involves 2501 elements:</a:t>
            </a:r>
            <a:endParaRPr lang="en-US" sz="4450" dirty="0"/>
          </a:p>
        </p:txBody>
      </p:sp>
      <p:pic>
        <p:nvPicPr>
          <p:cNvPr id="3" name="Image 0" descr="preencoded.png"/>
          <p:cNvPicPr>
            <a:picLocks noChangeAspect="1"/>
          </p:cNvPicPr>
          <p:nvPr/>
        </p:nvPicPr>
        <p:blipFill>
          <a:blip r:embed="rId3"/>
          <a:stretch>
            <a:fillRect/>
          </a:stretch>
        </p:blipFill>
        <p:spPr>
          <a:xfrm>
            <a:off x="1301715" y="3097769"/>
            <a:ext cx="6040870" cy="2527578"/>
          </a:xfrm>
          <a:prstGeom prst="rect">
            <a:avLst/>
          </a:prstGeom>
        </p:spPr>
      </p:pic>
      <p:pic>
        <p:nvPicPr>
          <p:cNvPr id="4" name="Image 1" descr="preencoded.png"/>
          <p:cNvPicPr>
            <a:picLocks noChangeAspect="1"/>
          </p:cNvPicPr>
          <p:nvPr/>
        </p:nvPicPr>
        <p:blipFill>
          <a:blip r:embed="rId4"/>
          <a:stretch>
            <a:fillRect/>
          </a:stretch>
        </p:blipFill>
        <p:spPr>
          <a:xfrm>
            <a:off x="7524036" y="3097769"/>
            <a:ext cx="5731186" cy="25275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93063" y="3068955"/>
            <a:ext cx="4664750" cy="2091690"/>
          </a:xfrm>
          <a:prstGeom prst="rect">
            <a:avLst/>
          </a:prstGeom>
        </p:spPr>
      </p:pic>
      <p:sp>
        <p:nvSpPr>
          <p:cNvPr id="3" name="Text 0"/>
          <p:cNvSpPr/>
          <p:nvPr/>
        </p:nvSpPr>
        <p:spPr>
          <a:xfrm>
            <a:off x="8709184" y="616148"/>
            <a:ext cx="5235654" cy="950119"/>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This part of the code calls a method </a:t>
            </a:r>
            <a:r>
              <a:rPr lang="en-US" sz="1550" dirty="0">
                <a:solidFill>
                  <a:srgbClr val="272525"/>
                </a:solidFill>
                <a:highlight>
                  <a:srgbClr val="E8E8E3"/>
                </a:highlight>
                <a:latin typeface="Consolas" pitchFamily="34" charset="0"/>
                <a:ea typeface="Consolas" pitchFamily="34" charset="-122"/>
                <a:cs typeface="Consolas" pitchFamily="34" charset="-120"/>
              </a:rPr>
              <a:t>promptFileSelection()</a:t>
            </a:r>
            <a:r>
              <a:rPr lang="en-US" sz="1550" dirty="0">
                <a:solidFill>
                  <a:srgbClr val="272525"/>
                </a:solidFill>
                <a:latin typeface="Lato" pitchFamily="34" charset="0"/>
                <a:ea typeface="Lato" pitchFamily="34" charset="-122"/>
                <a:cs typeface="Lato" pitchFamily="34" charset="-120"/>
              </a:rPr>
              <a:t> that prompts the user to choose a file through a file dialog or console input.</a:t>
            </a:r>
            <a:endParaRPr lang="en-US" sz="1550" dirty="0"/>
          </a:p>
        </p:txBody>
      </p:sp>
      <p:sp>
        <p:nvSpPr>
          <p:cNvPr id="4" name="Text 1"/>
          <p:cNvSpPr/>
          <p:nvPr/>
        </p:nvSpPr>
        <p:spPr>
          <a:xfrm>
            <a:off x="8709184" y="1635562"/>
            <a:ext cx="5235654" cy="950119"/>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It asks the user to select two files: the first input file (</a:t>
            </a:r>
            <a:r>
              <a:rPr lang="en-US" sz="1550" dirty="0">
                <a:solidFill>
                  <a:srgbClr val="272525"/>
                </a:solidFill>
                <a:highlight>
                  <a:srgbClr val="E8E8E3"/>
                </a:highlight>
                <a:latin typeface="Consolas" pitchFamily="34" charset="0"/>
                <a:ea typeface="Consolas" pitchFamily="34" charset="-122"/>
                <a:cs typeface="Consolas" pitchFamily="34" charset="-120"/>
              </a:rPr>
              <a:t>file1</a:t>
            </a:r>
            <a:r>
              <a:rPr lang="en-US" sz="1550" dirty="0">
                <a:solidFill>
                  <a:srgbClr val="272525"/>
                </a:solidFill>
                <a:latin typeface="Lato" pitchFamily="34" charset="0"/>
                <a:ea typeface="Lato" pitchFamily="34" charset="-122"/>
                <a:cs typeface="Lato" pitchFamily="34" charset="-120"/>
              </a:rPr>
              <a:t>) and the second input file (</a:t>
            </a:r>
            <a:r>
              <a:rPr lang="en-US" sz="1550" dirty="0">
                <a:solidFill>
                  <a:srgbClr val="272525"/>
                </a:solidFill>
                <a:highlight>
                  <a:srgbClr val="E8E8E3"/>
                </a:highlight>
                <a:latin typeface="Consolas" pitchFamily="34" charset="0"/>
                <a:ea typeface="Consolas" pitchFamily="34" charset="-122"/>
                <a:cs typeface="Consolas" pitchFamily="34" charset="-120"/>
              </a:rPr>
              <a:t>file2</a:t>
            </a:r>
            <a:r>
              <a:rPr lang="en-US" sz="1550" dirty="0">
                <a:solidFill>
                  <a:srgbClr val="272525"/>
                </a:solidFill>
                <a:latin typeface="Lato" pitchFamily="34" charset="0"/>
                <a:ea typeface="Lato" pitchFamily="34" charset="-122"/>
                <a:cs typeface="Lato" pitchFamily="34" charset="-120"/>
              </a:rPr>
              <a:t>). These files will contain the data that will be read and merged.</a:t>
            </a:r>
            <a:endParaRPr lang="en-US" sz="1550" dirty="0"/>
          </a:p>
        </p:txBody>
      </p:sp>
      <p:sp>
        <p:nvSpPr>
          <p:cNvPr id="5" name="Text 2"/>
          <p:cNvSpPr/>
          <p:nvPr/>
        </p:nvSpPr>
        <p:spPr>
          <a:xfrm>
            <a:off x="8709184" y="2654975"/>
            <a:ext cx="5235654" cy="1583531"/>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The method </a:t>
            </a:r>
            <a:r>
              <a:rPr lang="en-US" sz="1550" dirty="0">
                <a:solidFill>
                  <a:srgbClr val="272525"/>
                </a:solidFill>
                <a:highlight>
                  <a:srgbClr val="E8E8E3"/>
                </a:highlight>
                <a:latin typeface="Consolas" pitchFamily="34" charset="0"/>
                <a:ea typeface="Consolas" pitchFamily="34" charset="-122"/>
                <a:cs typeface="Consolas" pitchFamily="34" charset="-120"/>
              </a:rPr>
              <a:t>readCsvFile()</a:t>
            </a:r>
            <a:r>
              <a:rPr lang="en-US" sz="1550" dirty="0">
                <a:solidFill>
                  <a:srgbClr val="272525"/>
                </a:solidFill>
                <a:latin typeface="Lato" pitchFamily="34" charset="0"/>
                <a:ea typeface="Lato" pitchFamily="34" charset="-122"/>
                <a:cs typeface="Lato" pitchFamily="34" charset="-120"/>
              </a:rPr>
              <a:t> is called for both </a:t>
            </a:r>
            <a:r>
              <a:rPr lang="en-US" sz="1550" dirty="0">
                <a:solidFill>
                  <a:srgbClr val="272525"/>
                </a:solidFill>
                <a:highlight>
                  <a:srgbClr val="E8E8E3"/>
                </a:highlight>
                <a:latin typeface="Consolas" pitchFamily="34" charset="0"/>
                <a:ea typeface="Consolas" pitchFamily="34" charset="-122"/>
                <a:cs typeface="Consolas" pitchFamily="34" charset="-120"/>
              </a:rPr>
              <a:t>file1</a:t>
            </a:r>
            <a:r>
              <a:rPr lang="en-US" sz="1550" dirty="0">
                <a:solidFill>
                  <a:srgbClr val="272525"/>
                </a:solidFill>
                <a:latin typeface="Lato" pitchFamily="34" charset="0"/>
                <a:ea typeface="Lato" pitchFamily="34" charset="-122"/>
                <a:cs typeface="Lato" pitchFamily="34" charset="-120"/>
              </a:rPr>
              <a:t> and </a:t>
            </a:r>
            <a:r>
              <a:rPr lang="en-US" sz="1550" dirty="0">
                <a:solidFill>
                  <a:srgbClr val="272525"/>
                </a:solidFill>
                <a:highlight>
                  <a:srgbClr val="E8E8E3"/>
                </a:highlight>
                <a:latin typeface="Consolas" pitchFamily="34" charset="0"/>
                <a:ea typeface="Consolas" pitchFamily="34" charset="-122"/>
                <a:cs typeface="Consolas" pitchFamily="34" charset="-120"/>
              </a:rPr>
              <a:t>file2</a:t>
            </a:r>
            <a:r>
              <a:rPr lang="en-US" sz="1550" dirty="0">
                <a:solidFill>
                  <a:srgbClr val="272525"/>
                </a:solidFill>
                <a:latin typeface="Lato" pitchFamily="34" charset="0"/>
                <a:ea typeface="Lato" pitchFamily="34" charset="-122"/>
                <a:cs typeface="Lato" pitchFamily="34" charset="-120"/>
              </a:rPr>
              <a:t>. It presumably reads the content of each CSV file and stores it into a list of strings (</a:t>
            </a:r>
            <a:r>
              <a:rPr lang="en-US" sz="1550" dirty="0">
                <a:solidFill>
                  <a:srgbClr val="272525"/>
                </a:solidFill>
                <a:highlight>
                  <a:srgbClr val="E8E8E3"/>
                </a:highlight>
                <a:latin typeface="Consolas" pitchFamily="34" charset="0"/>
                <a:ea typeface="Consolas" pitchFamily="34" charset="-122"/>
                <a:cs typeface="Consolas" pitchFamily="34" charset="-120"/>
              </a:rPr>
              <a:t>List&lt;String&gt;</a:t>
            </a:r>
            <a:r>
              <a:rPr lang="en-US" sz="1550" dirty="0">
                <a:solidFill>
                  <a:srgbClr val="272525"/>
                </a:solidFill>
                <a:latin typeface="Lato" pitchFamily="34" charset="0"/>
                <a:ea typeface="Lato" pitchFamily="34" charset="-122"/>
                <a:cs typeface="Lato" pitchFamily="34" charset="-120"/>
              </a:rPr>
              <a:t>). Each string in the list might represent a row or a line from the CSV file.</a:t>
            </a:r>
            <a:endParaRPr lang="en-US" sz="1550" dirty="0"/>
          </a:p>
        </p:txBody>
      </p:sp>
      <p:sp>
        <p:nvSpPr>
          <p:cNvPr id="6" name="Text 3"/>
          <p:cNvSpPr/>
          <p:nvPr/>
        </p:nvSpPr>
        <p:spPr>
          <a:xfrm>
            <a:off x="8709184" y="4307800"/>
            <a:ext cx="5235654" cy="950119"/>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The </a:t>
            </a:r>
            <a:r>
              <a:rPr lang="en-US" sz="1550" dirty="0">
                <a:solidFill>
                  <a:srgbClr val="272525"/>
                </a:solidFill>
                <a:highlight>
                  <a:srgbClr val="E8E8E3"/>
                </a:highlight>
                <a:latin typeface="Consolas" pitchFamily="34" charset="0"/>
                <a:ea typeface="Consolas" pitchFamily="34" charset="-122"/>
                <a:cs typeface="Consolas" pitchFamily="34" charset="-120"/>
              </a:rPr>
              <a:t>getAbsolutePath()</a:t>
            </a:r>
            <a:r>
              <a:rPr lang="en-US" sz="1550" dirty="0">
                <a:solidFill>
                  <a:srgbClr val="272525"/>
                </a:solidFill>
                <a:latin typeface="Lato" pitchFamily="34" charset="0"/>
                <a:ea typeface="Lato" pitchFamily="34" charset="-122"/>
                <a:cs typeface="Lato" pitchFamily="34" charset="-120"/>
              </a:rPr>
              <a:t> method is called to get the full path of the files, which is passed as an argument to </a:t>
            </a:r>
            <a:r>
              <a:rPr lang="en-US" sz="1550" dirty="0">
                <a:solidFill>
                  <a:srgbClr val="272525"/>
                </a:solidFill>
                <a:highlight>
                  <a:srgbClr val="E8E8E3"/>
                </a:highlight>
                <a:latin typeface="Consolas" pitchFamily="34" charset="0"/>
                <a:ea typeface="Consolas" pitchFamily="34" charset="-122"/>
                <a:cs typeface="Consolas" pitchFamily="34" charset="-120"/>
              </a:rPr>
              <a:t>readCsvFile()</a:t>
            </a:r>
            <a:r>
              <a:rPr lang="en-US" sz="1550" dirty="0">
                <a:solidFill>
                  <a:srgbClr val="272525"/>
                </a:solidFill>
                <a:latin typeface="Lato" pitchFamily="34" charset="0"/>
                <a:ea typeface="Lato" pitchFamily="34" charset="-122"/>
                <a:cs typeface="Lato" pitchFamily="34" charset="-120"/>
              </a:rPr>
              <a:t>.</a:t>
            </a:r>
            <a:endParaRPr lang="en-US" sz="1550" dirty="0"/>
          </a:p>
        </p:txBody>
      </p:sp>
      <p:sp>
        <p:nvSpPr>
          <p:cNvPr id="7" name="Text 4"/>
          <p:cNvSpPr/>
          <p:nvPr/>
        </p:nvSpPr>
        <p:spPr>
          <a:xfrm>
            <a:off x="8709184" y="5327213"/>
            <a:ext cx="5235654" cy="950119"/>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After merging the data, the method </a:t>
            </a:r>
            <a:r>
              <a:rPr lang="en-US" sz="1550" dirty="0">
                <a:solidFill>
                  <a:srgbClr val="272525"/>
                </a:solidFill>
                <a:highlight>
                  <a:srgbClr val="E8E8E3"/>
                </a:highlight>
                <a:latin typeface="Consolas" pitchFamily="34" charset="0"/>
                <a:ea typeface="Consolas" pitchFamily="34" charset="-122"/>
                <a:cs typeface="Consolas" pitchFamily="34" charset="-120"/>
              </a:rPr>
              <a:t>writeCsvFile()</a:t>
            </a:r>
            <a:r>
              <a:rPr lang="en-US" sz="1550" dirty="0">
                <a:solidFill>
                  <a:srgbClr val="272525"/>
                </a:solidFill>
                <a:latin typeface="Lato" pitchFamily="34" charset="0"/>
                <a:ea typeface="Lato" pitchFamily="34" charset="-122"/>
                <a:cs typeface="Lato" pitchFamily="34" charset="-120"/>
              </a:rPr>
              <a:t> is called to write the merged data to the specified output file.</a:t>
            </a:r>
            <a:endParaRPr lang="en-US" sz="1550" dirty="0"/>
          </a:p>
        </p:txBody>
      </p:sp>
      <p:sp>
        <p:nvSpPr>
          <p:cNvPr id="8" name="Text 5"/>
          <p:cNvSpPr/>
          <p:nvPr/>
        </p:nvSpPr>
        <p:spPr>
          <a:xfrm>
            <a:off x="8709184" y="6346627"/>
            <a:ext cx="5235654" cy="1266825"/>
          </a:xfrm>
          <a:prstGeom prst="rect">
            <a:avLst/>
          </a:prstGeom>
          <a:noFill/>
          <a:ln/>
        </p:spPr>
        <p:txBody>
          <a:bodyPr wrap="square" lIns="0" tIns="0" rIns="0" bIns="0" rtlCol="0" anchor="t"/>
          <a:lstStyle/>
          <a:p>
            <a:pPr marL="342900" indent="-342900" algn="l">
              <a:lnSpc>
                <a:spcPts val="2450"/>
              </a:lnSpc>
              <a:buSzPct val="100000"/>
              <a:buChar char="•"/>
            </a:pPr>
            <a:r>
              <a:rPr lang="en-US" sz="1550" dirty="0">
                <a:solidFill>
                  <a:srgbClr val="272525"/>
                </a:solidFill>
                <a:latin typeface="Lato" pitchFamily="34" charset="0"/>
                <a:ea typeface="Lato" pitchFamily="34" charset="-122"/>
                <a:cs typeface="Lato" pitchFamily="34" charset="-120"/>
              </a:rPr>
              <a:t>The merged data (</a:t>
            </a:r>
            <a:r>
              <a:rPr lang="en-US" sz="1550" dirty="0">
                <a:solidFill>
                  <a:srgbClr val="272525"/>
                </a:solidFill>
                <a:highlight>
                  <a:srgbClr val="E8E8E3"/>
                </a:highlight>
                <a:latin typeface="Consolas" pitchFamily="34" charset="0"/>
                <a:ea typeface="Consolas" pitchFamily="34" charset="-122"/>
                <a:cs typeface="Consolas" pitchFamily="34" charset="-120"/>
              </a:rPr>
              <a:t>mergedData</a:t>
            </a:r>
            <a:r>
              <a:rPr lang="en-US" sz="1550" dirty="0">
                <a:solidFill>
                  <a:srgbClr val="272525"/>
                </a:solidFill>
                <a:latin typeface="Lato" pitchFamily="34" charset="0"/>
                <a:ea typeface="Lato" pitchFamily="34" charset="-122"/>
                <a:cs typeface="Lato" pitchFamily="34" charset="-120"/>
              </a:rPr>
              <a:t>) is written to the file whose path is provided by </a:t>
            </a:r>
            <a:r>
              <a:rPr lang="en-US" sz="1550" dirty="0">
                <a:solidFill>
                  <a:srgbClr val="272525"/>
                </a:solidFill>
                <a:highlight>
                  <a:srgbClr val="E8E8E3"/>
                </a:highlight>
                <a:latin typeface="Consolas" pitchFamily="34" charset="0"/>
                <a:ea typeface="Consolas" pitchFamily="34" charset="-122"/>
                <a:cs typeface="Consolas" pitchFamily="34" charset="-120"/>
              </a:rPr>
              <a:t>outputFile.getAbsolutePath()</a:t>
            </a:r>
            <a:r>
              <a:rPr lang="en-US" sz="1550" dirty="0">
                <a:solidFill>
                  <a:srgbClr val="272525"/>
                </a:solidFill>
                <a:latin typeface="Lato" pitchFamily="34" charset="0"/>
                <a:ea typeface="Lato" pitchFamily="34" charset="-122"/>
                <a:cs typeface="Lato" pitchFamily="34" charset="-120"/>
              </a:rPr>
              <a:t>. This output file will contain the result of the merge operation.</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33889" y="663297"/>
            <a:ext cx="13362623" cy="1968222"/>
          </a:xfrm>
          <a:prstGeom prst="rect">
            <a:avLst/>
          </a:prstGeom>
        </p:spPr>
      </p:pic>
      <p:pic>
        <p:nvPicPr>
          <p:cNvPr id="3" name="Image 1" descr="preencoded.png"/>
          <p:cNvPicPr>
            <a:picLocks noChangeAspect="1"/>
          </p:cNvPicPr>
          <p:nvPr/>
        </p:nvPicPr>
        <p:blipFill>
          <a:blip r:embed="rId4"/>
          <a:stretch>
            <a:fillRect/>
          </a:stretch>
        </p:blipFill>
        <p:spPr>
          <a:xfrm>
            <a:off x="633889" y="2774633"/>
            <a:ext cx="13362623" cy="1968222"/>
          </a:xfrm>
          <a:prstGeom prst="rect">
            <a:avLst/>
          </a:prstGeom>
        </p:spPr>
      </p:pic>
      <p:sp>
        <p:nvSpPr>
          <p:cNvPr id="4" name="Text 0"/>
          <p:cNvSpPr/>
          <p:nvPr/>
        </p:nvSpPr>
        <p:spPr>
          <a:xfrm>
            <a:off x="626269" y="5060871"/>
            <a:ext cx="13377862" cy="286226"/>
          </a:xfrm>
          <a:prstGeom prst="rect">
            <a:avLst/>
          </a:prstGeom>
          <a:noFill/>
          <a:ln/>
        </p:spPr>
        <p:txBody>
          <a:bodyPr wrap="none" lIns="0" tIns="0" rIns="0" bIns="0" rtlCol="0" anchor="t"/>
          <a:lstStyle/>
          <a:p>
            <a:pPr marL="0" indent="0">
              <a:lnSpc>
                <a:spcPts val="2250"/>
              </a:lnSpc>
              <a:buNone/>
            </a:pPr>
            <a:r>
              <a:rPr lang="en-US" sz="1400" dirty="0">
                <a:solidFill>
                  <a:srgbClr val="272525"/>
                </a:solidFill>
                <a:highlight>
                  <a:srgbClr val="E8E8E3"/>
                </a:highlight>
                <a:latin typeface="Consolas" pitchFamily="34" charset="0"/>
                <a:ea typeface="Consolas" pitchFamily="34" charset="-122"/>
                <a:cs typeface="Consolas" pitchFamily="34" charset="-120"/>
              </a:rPr>
              <a:t>BufferedReader reader = new BufferedReader(new InputStreamReader(System.in));</a:t>
            </a:r>
            <a:endParaRPr lang="en-US" sz="1400" dirty="0"/>
          </a:p>
        </p:txBody>
      </p:sp>
      <p:sp>
        <p:nvSpPr>
          <p:cNvPr id="5" name="Text 1"/>
          <p:cNvSpPr/>
          <p:nvPr/>
        </p:nvSpPr>
        <p:spPr>
          <a:xfrm>
            <a:off x="626269" y="5548313"/>
            <a:ext cx="13377862" cy="572453"/>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72525"/>
                </a:solidFill>
                <a:latin typeface="Lato" pitchFamily="34" charset="0"/>
                <a:ea typeface="Lato" pitchFamily="34" charset="-122"/>
                <a:cs typeface="Lato" pitchFamily="34" charset="-120"/>
              </a:rPr>
              <a:t>This line creates a </a:t>
            </a:r>
            <a:r>
              <a:rPr lang="en-US" sz="1400" dirty="0">
                <a:solidFill>
                  <a:srgbClr val="272525"/>
                </a:solidFill>
                <a:highlight>
                  <a:srgbClr val="E8E8E3"/>
                </a:highlight>
                <a:latin typeface="Consolas" pitchFamily="34" charset="0"/>
                <a:ea typeface="Consolas" pitchFamily="34" charset="-122"/>
                <a:cs typeface="Consolas" pitchFamily="34" charset="-120"/>
              </a:rPr>
              <a:t>BufferedReader</a:t>
            </a:r>
            <a:r>
              <a:rPr lang="en-US" sz="1400" dirty="0">
                <a:solidFill>
                  <a:srgbClr val="272525"/>
                </a:solidFill>
                <a:latin typeface="Lato" pitchFamily="34" charset="0"/>
                <a:ea typeface="Lato" pitchFamily="34" charset="-122"/>
                <a:cs typeface="Lato" pitchFamily="34" charset="-120"/>
              </a:rPr>
              <a:t> object to read input from the console (</a:t>
            </a:r>
            <a:r>
              <a:rPr lang="en-US" sz="1400" dirty="0">
                <a:solidFill>
                  <a:srgbClr val="272525"/>
                </a:solidFill>
                <a:highlight>
                  <a:srgbClr val="E8E8E3"/>
                </a:highlight>
                <a:latin typeface="Consolas" pitchFamily="34" charset="0"/>
                <a:ea typeface="Consolas" pitchFamily="34" charset="-122"/>
                <a:cs typeface="Consolas" pitchFamily="34" charset="-120"/>
              </a:rPr>
              <a:t>System.in</a:t>
            </a:r>
            <a:r>
              <a:rPr lang="en-US" sz="1400" dirty="0">
                <a:solidFill>
                  <a:srgbClr val="272525"/>
                </a:solidFill>
                <a:latin typeface="Lato" pitchFamily="34" charset="0"/>
                <a:ea typeface="Lato" pitchFamily="34" charset="-122"/>
                <a:cs typeface="Lato" pitchFamily="34" charset="-120"/>
              </a:rPr>
              <a:t>). It is wrapped inside an </a:t>
            </a:r>
            <a:r>
              <a:rPr lang="en-US" sz="1400" dirty="0">
                <a:solidFill>
                  <a:srgbClr val="272525"/>
                </a:solidFill>
                <a:highlight>
                  <a:srgbClr val="E8E8E3"/>
                </a:highlight>
                <a:latin typeface="Consolas" pitchFamily="34" charset="0"/>
                <a:ea typeface="Consolas" pitchFamily="34" charset="-122"/>
                <a:cs typeface="Consolas" pitchFamily="34" charset="-120"/>
              </a:rPr>
              <a:t>InputStreamReader</a:t>
            </a:r>
            <a:r>
              <a:rPr lang="en-US" sz="1400" dirty="0">
                <a:solidFill>
                  <a:srgbClr val="272525"/>
                </a:solidFill>
                <a:latin typeface="Lato" pitchFamily="34" charset="0"/>
                <a:ea typeface="Lato" pitchFamily="34" charset="-122"/>
                <a:cs typeface="Lato" pitchFamily="34" charset="-120"/>
              </a:rPr>
              <a:t>, which converts the byte stream from </a:t>
            </a:r>
            <a:r>
              <a:rPr lang="en-US" sz="1400" dirty="0">
                <a:solidFill>
                  <a:srgbClr val="272525"/>
                </a:solidFill>
                <a:highlight>
                  <a:srgbClr val="E8E8E3"/>
                </a:highlight>
                <a:latin typeface="Consolas" pitchFamily="34" charset="0"/>
                <a:ea typeface="Consolas" pitchFamily="34" charset="-122"/>
                <a:cs typeface="Consolas" pitchFamily="34" charset="-120"/>
              </a:rPr>
              <a:t>System.in</a:t>
            </a:r>
            <a:r>
              <a:rPr lang="en-US" sz="1400" dirty="0">
                <a:solidFill>
                  <a:srgbClr val="272525"/>
                </a:solidFill>
                <a:latin typeface="Lato" pitchFamily="34" charset="0"/>
                <a:ea typeface="Lato" pitchFamily="34" charset="-122"/>
                <a:cs typeface="Lato" pitchFamily="34" charset="-120"/>
              </a:rPr>
              <a:t> into a character stream, allowing us to read text input from the user.</a:t>
            </a:r>
            <a:endParaRPr lang="en-US" sz="1400" dirty="0"/>
          </a:p>
        </p:txBody>
      </p:sp>
      <p:sp>
        <p:nvSpPr>
          <p:cNvPr id="6" name="Text 2"/>
          <p:cNvSpPr/>
          <p:nvPr/>
        </p:nvSpPr>
        <p:spPr>
          <a:xfrm>
            <a:off x="626269" y="6183392"/>
            <a:ext cx="13377862" cy="286226"/>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272525"/>
                </a:solidFill>
                <a:highlight>
                  <a:srgbClr val="E8E8E3"/>
                </a:highlight>
                <a:latin typeface="Consolas" pitchFamily="34" charset="0"/>
                <a:ea typeface="Consolas" pitchFamily="34" charset="-122"/>
                <a:cs typeface="Consolas" pitchFamily="34" charset="-120"/>
              </a:rPr>
              <a:t>BufferedReader br = new BufferedReader(new FileReader(filename))</a:t>
            </a:r>
            <a:r>
              <a:rPr lang="en-US" sz="1400" dirty="0">
                <a:solidFill>
                  <a:srgbClr val="272525"/>
                </a:solidFill>
                <a:latin typeface="Lato" pitchFamily="34" charset="0"/>
                <a:ea typeface="Lato" pitchFamily="34" charset="-122"/>
                <a:cs typeface="Lato" pitchFamily="34" charset="-120"/>
              </a:rPr>
              <a:t>:</a:t>
            </a:r>
            <a:endParaRPr lang="en-US" sz="1400" dirty="0"/>
          </a:p>
        </p:txBody>
      </p:sp>
      <p:sp>
        <p:nvSpPr>
          <p:cNvPr id="7" name="Text 3"/>
          <p:cNvSpPr/>
          <p:nvPr/>
        </p:nvSpPr>
        <p:spPr>
          <a:xfrm>
            <a:off x="626269" y="6532245"/>
            <a:ext cx="13377862" cy="572453"/>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72525"/>
                </a:solidFill>
                <a:highlight>
                  <a:srgbClr val="E8E8E3"/>
                </a:highlight>
                <a:latin typeface="Consolas" pitchFamily="34" charset="0"/>
                <a:ea typeface="Consolas" pitchFamily="34" charset="-122"/>
                <a:cs typeface="Consolas" pitchFamily="34" charset="-120"/>
              </a:rPr>
              <a:t>FileReader(filename)</a:t>
            </a:r>
            <a:r>
              <a:rPr lang="en-US" sz="1400" dirty="0">
                <a:solidFill>
                  <a:srgbClr val="272525"/>
                </a:solidFill>
                <a:latin typeface="Lato" pitchFamily="34" charset="0"/>
                <a:ea typeface="Lato" pitchFamily="34" charset="-122"/>
                <a:cs typeface="Lato" pitchFamily="34" charset="-120"/>
              </a:rPr>
              <a:t>: This creates a </a:t>
            </a:r>
            <a:r>
              <a:rPr lang="en-US" sz="1400" dirty="0">
                <a:solidFill>
                  <a:srgbClr val="272525"/>
                </a:solidFill>
                <a:highlight>
                  <a:srgbClr val="E8E8E3"/>
                </a:highlight>
                <a:latin typeface="Consolas" pitchFamily="34" charset="0"/>
                <a:ea typeface="Consolas" pitchFamily="34" charset="-122"/>
                <a:cs typeface="Consolas" pitchFamily="34" charset="-120"/>
              </a:rPr>
              <a:t>FileReader</a:t>
            </a:r>
            <a:r>
              <a:rPr lang="en-US" sz="1400" dirty="0">
                <a:solidFill>
                  <a:srgbClr val="272525"/>
                </a:solidFill>
                <a:latin typeface="Lato" pitchFamily="34" charset="0"/>
                <a:ea typeface="Lato" pitchFamily="34" charset="-122"/>
                <a:cs typeface="Lato" pitchFamily="34" charset="-120"/>
              </a:rPr>
              <a:t> object to read the file specified by </a:t>
            </a:r>
            <a:r>
              <a:rPr lang="en-US" sz="1400" dirty="0">
                <a:solidFill>
                  <a:srgbClr val="272525"/>
                </a:solidFill>
                <a:highlight>
                  <a:srgbClr val="E8E8E3"/>
                </a:highlight>
                <a:latin typeface="Consolas" pitchFamily="34" charset="0"/>
                <a:ea typeface="Consolas" pitchFamily="34" charset="-122"/>
                <a:cs typeface="Consolas" pitchFamily="34" charset="-120"/>
              </a:rPr>
              <a:t>filename</a:t>
            </a:r>
            <a:r>
              <a:rPr lang="en-US" sz="1400" dirty="0">
                <a:solidFill>
                  <a:srgbClr val="272525"/>
                </a:solidFill>
                <a:latin typeface="Lato" pitchFamily="34" charset="0"/>
                <a:ea typeface="Lato" pitchFamily="34" charset="-122"/>
                <a:cs typeface="Lato" pitchFamily="34" charset="-120"/>
              </a:rPr>
              <a:t>. </a:t>
            </a:r>
            <a:r>
              <a:rPr lang="en-US" sz="1400" dirty="0">
                <a:solidFill>
                  <a:srgbClr val="272525"/>
                </a:solidFill>
                <a:highlight>
                  <a:srgbClr val="E8E8E3"/>
                </a:highlight>
                <a:latin typeface="Consolas" pitchFamily="34" charset="0"/>
                <a:ea typeface="Consolas" pitchFamily="34" charset="-122"/>
                <a:cs typeface="Consolas" pitchFamily="34" charset="-120"/>
              </a:rPr>
              <a:t>FileReader</a:t>
            </a:r>
            <a:r>
              <a:rPr lang="en-US" sz="1400" dirty="0">
                <a:solidFill>
                  <a:srgbClr val="272525"/>
                </a:solidFill>
                <a:latin typeface="Lato" pitchFamily="34" charset="0"/>
                <a:ea typeface="Lato" pitchFamily="34" charset="-122"/>
                <a:cs typeface="Lato" pitchFamily="34" charset="-120"/>
              </a:rPr>
              <a:t> reads the raw bytes from the file and converts them into characters.</a:t>
            </a:r>
            <a:endParaRPr lang="en-US" sz="1400" dirty="0"/>
          </a:p>
        </p:txBody>
      </p:sp>
      <p:sp>
        <p:nvSpPr>
          <p:cNvPr id="8" name="Text 4"/>
          <p:cNvSpPr/>
          <p:nvPr/>
        </p:nvSpPr>
        <p:spPr>
          <a:xfrm>
            <a:off x="626269" y="7167324"/>
            <a:ext cx="13377862" cy="572453"/>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272525"/>
                </a:solidFill>
                <a:highlight>
                  <a:srgbClr val="E8E8E3"/>
                </a:highlight>
                <a:latin typeface="Consolas" pitchFamily="34" charset="0"/>
                <a:ea typeface="Consolas" pitchFamily="34" charset="-122"/>
                <a:cs typeface="Consolas" pitchFamily="34" charset="-120"/>
              </a:rPr>
              <a:t>BufferedReader(br)</a:t>
            </a:r>
            <a:r>
              <a:rPr lang="en-US" sz="1400" dirty="0">
                <a:solidFill>
                  <a:srgbClr val="272525"/>
                </a:solidFill>
                <a:latin typeface="Lato" pitchFamily="34" charset="0"/>
                <a:ea typeface="Lato" pitchFamily="34" charset="-122"/>
                <a:cs typeface="Lato" pitchFamily="34" charset="-120"/>
              </a:rPr>
              <a:t>: The </a:t>
            </a:r>
            <a:r>
              <a:rPr lang="en-US" sz="1400" dirty="0">
                <a:solidFill>
                  <a:srgbClr val="272525"/>
                </a:solidFill>
                <a:highlight>
                  <a:srgbClr val="E8E8E3"/>
                </a:highlight>
                <a:latin typeface="Consolas" pitchFamily="34" charset="0"/>
                <a:ea typeface="Consolas" pitchFamily="34" charset="-122"/>
                <a:cs typeface="Consolas" pitchFamily="34" charset="-120"/>
              </a:rPr>
              <a:t>BufferedReader</a:t>
            </a:r>
            <a:r>
              <a:rPr lang="en-US" sz="1400" dirty="0">
                <a:solidFill>
                  <a:srgbClr val="272525"/>
                </a:solidFill>
                <a:latin typeface="Lato" pitchFamily="34" charset="0"/>
                <a:ea typeface="Lato" pitchFamily="34" charset="-122"/>
                <a:cs typeface="Lato" pitchFamily="34" charset="-120"/>
              </a:rPr>
              <a:t> wraps the </a:t>
            </a:r>
            <a:r>
              <a:rPr lang="en-US" sz="1400" dirty="0">
                <a:solidFill>
                  <a:srgbClr val="272525"/>
                </a:solidFill>
                <a:highlight>
                  <a:srgbClr val="E8E8E3"/>
                </a:highlight>
                <a:latin typeface="Consolas" pitchFamily="34" charset="0"/>
                <a:ea typeface="Consolas" pitchFamily="34" charset="-122"/>
                <a:cs typeface="Consolas" pitchFamily="34" charset="-120"/>
              </a:rPr>
              <a:t>FileReader</a:t>
            </a:r>
            <a:r>
              <a:rPr lang="en-US" sz="1400" dirty="0">
                <a:solidFill>
                  <a:srgbClr val="272525"/>
                </a:solidFill>
                <a:latin typeface="Lato" pitchFamily="34" charset="0"/>
                <a:ea typeface="Lato" pitchFamily="34" charset="-122"/>
                <a:cs typeface="Lato" pitchFamily="34" charset="-120"/>
              </a:rPr>
              <a:t> to make reading the file more efficient. It allows reading the file line by line, which is typically faster than reading character by character, especially for large files.</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3161348"/>
            <a:ext cx="7989332" cy="1288733"/>
          </a:xfrm>
          <a:prstGeom prst="rect">
            <a:avLst/>
          </a:prstGeom>
        </p:spPr>
      </p:pic>
      <p:sp>
        <p:nvSpPr>
          <p:cNvPr id="3" name="Text 0"/>
          <p:cNvSpPr/>
          <p:nvPr/>
        </p:nvSpPr>
        <p:spPr>
          <a:xfrm>
            <a:off x="793790" y="4705231"/>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272525"/>
                </a:solidFill>
                <a:latin typeface="Lato" pitchFamily="34" charset="0"/>
                <a:ea typeface="Lato" pitchFamily="34" charset="-122"/>
                <a:cs typeface="Lato" pitchFamily="34" charset="-120"/>
              </a:rPr>
              <a:t>The console looks like this!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1526</Words>
  <Application>Microsoft Office PowerPoint</Application>
  <PresentationFormat>Custom</PresentationFormat>
  <Paragraphs>113</Paragraphs>
  <Slides>18</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 Unicode MS</vt:lpstr>
      <vt:lpstr>Gelasio</vt:lpstr>
      <vt:lpstr>Consolas</vt:lpstr>
      <vt:lpstr>Lato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Prem sagar Tk</cp:lastModifiedBy>
  <cp:revision>1</cp:revision>
  <dcterms:created xsi:type="dcterms:W3CDTF">2024-11-11T16:54:07Z</dcterms:created>
  <dcterms:modified xsi:type="dcterms:W3CDTF">2024-11-11T17:53:23Z</dcterms:modified>
</cp:coreProperties>
</file>